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30"/>
  </p:notesMasterIdLst>
  <p:handoutMasterIdLst>
    <p:handoutMasterId r:id="rId31"/>
  </p:handoutMasterIdLst>
  <p:sldIdLst>
    <p:sldId id="330" r:id="rId2"/>
    <p:sldId id="597" r:id="rId3"/>
    <p:sldId id="592" r:id="rId4"/>
    <p:sldId id="598" r:id="rId5"/>
    <p:sldId id="599" r:id="rId6"/>
    <p:sldId id="591" r:id="rId7"/>
    <p:sldId id="584" r:id="rId8"/>
    <p:sldId id="585" r:id="rId9"/>
    <p:sldId id="586" r:id="rId10"/>
    <p:sldId id="587" r:id="rId11"/>
    <p:sldId id="588" r:id="rId12"/>
    <p:sldId id="589" r:id="rId13"/>
    <p:sldId id="590" r:id="rId14"/>
    <p:sldId id="548" r:id="rId15"/>
    <p:sldId id="549" r:id="rId16"/>
    <p:sldId id="550" r:id="rId17"/>
    <p:sldId id="569" r:id="rId18"/>
    <p:sldId id="417" r:id="rId19"/>
    <p:sldId id="530" r:id="rId20"/>
    <p:sldId id="593" r:id="rId21"/>
    <p:sldId id="594" r:id="rId22"/>
    <p:sldId id="595" r:id="rId23"/>
    <p:sldId id="596" r:id="rId24"/>
    <p:sldId id="575" r:id="rId25"/>
    <p:sldId id="500" r:id="rId26"/>
    <p:sldId id="568" r:id="rId27"/>
    <p:sldId id="430" r:id="rId28"/>
    <p:sldId id="574" r:id="rId29"/>
  </p:sldIdLst>
  <p:sldSz cx="9144000" cy="6858000" type="screen4x3"/>
  <p:notesSz cx="7010400" cy="9296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Verdana" panose="020B060403050404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816">
          <p15:clr>
            <a:srgbClr val="A4A3A4"/>
          </p15:clr>
        </p15:guide>
        <p15:guide id="2" pos="4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CCECFF"/>
    <a:srgbClr val="66CCFF"/>
    <a:srgbClr val="CCFFFF"/>
    <a:srgbClr val="F8F8F8"/>
    <a:srgbClr val="EAEAEA"/>
    <a:srgbClr val="CC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35"/>
  </p:normalViewPr>
  <p:slideViewPr>
    <p:cSldViewPr snapToGrid="0">
      <p:cViewPr varScale="1">
        <p:scale>
          <a:sx n="109" d="100"/>
          <a:sy n="109" d="100"/>
        </p:scale>
        <p:origin x="1710" y="108"/>
      </p:cViewPr>
      <p:guideLst>
        <p:guide orient="horz" pos="816"/>
        <p:guide pos="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94" d="100"/>
        <a:sy n="94" d="100"/>
      </p:scale>
      <p:origin x="0" y="0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7BA12DC8-9922-4E6E-BC02-F6A637672188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3400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54" tIns="44128" rIns="88254" bIns="44128" numCol="1" anchor="ctr" anchorCtr="0" compatLnSpc="1">
            <a:prstTxWarp prst="textNoShape">
              <a:avLst/>
            </a:prstTxWarp>
          </a:bodyPr>
          <a:lstStyle>
            <a:lvl1pPr defTabSz="882650">
              <a:defRPr sz="110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6E72947A-FE2E-4445-85D8-C03306D26DD8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51288" y="0"/>
            <a:ext cx="3071812" cy="44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54" tIns="44128" rIns="88254" bIns="44128" numCol="1" anchor="ctr" anchorCtr="0" compatLnSpc="1">
            <a:prstTxWarp prst="textNoShape">
              <a:avLst/>
            </a:prstTxWarp>
          </a:bodyPr>
          <a:lstStyle>
            <a:lvl1pPr algn="r" defTabSz="882650">
              <a:defRPr sz="110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6084" name="Rectangle 4">
            <a:extLst>
              <a:ext uri="{FF2B5EF4-FFF2-40B4-BE49-F238E27FC236}">
                <a16:creationId xmlns:a16="http://schemas.microsoft.com/office/drawing/2014/main" id="{C64A7CC0-6DD4-4720-82BF-E4908F4AFFA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66188"/>
            <a:ext cx="3073400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54" tIns="44128" rIns="88254" bIns="44128" numCol="1" anchor="b" anchorCtr="0" compatLnSpc="1">
            <a:prstTxWarp prst="textNoShape">
              <a:avLst/>
            </a:prstTxWarp>
          </a:bodyPr>
          <a:lstStyle>
            <a:lvl1pPr defTabSz="882650">
              <a:defRPr sz="1100">
                <a:latin typeface="Helvetica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6085" name="Rectangle 5">
            <a:extLst>
              <a:ext uri="{FF2B5EF4-FFF2-40B4-BE49-F238E27FC236}">
                <a16:creationId xmlns:a16="http://schemas.microsoft.com/office/drawing/2014/main" id="{6BE9BEEC-119C-420C-8C74-AFCA5FA1C4C9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51288" y="8866188"/>
            <a:ext cx="3071812" cy="4429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88254" tIns="44128" rIns="88254" bIns="44128" numCol="1" anchor="b" anchorCtr="0" compatLnSpc="1">
            <a:prstTxWarp prst="textNoShape">
              <a:avLst/>
            </a:prstTxWarp>
          </a:bodyPr>
          <a:lstStyle>
            <a:lvl1pPr algn="r" defTabSz="882650">
              <a:defRPr sz="1100">
                <a:latin typeface="Helvetica" charset="0"/>
                <a:ea typeface="MS PGothic" charset="-128"/>
              </a:defRPr>
            </a:lvl1pPr>
          </a:lstStyle>
          <a:p>
            <a:pPr>
              <a:defRPr/>
            </a:pPr>
            <a:fld id="{896B91AD-C34E-4B05-8D9C-1014E5F01E33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22.jpeg>
</file>

<file path=ppt/media/image23.jpeg>
</file>

<file path=ppt/media/image24.png>
</file>

<file path=ppt/media/image25.jpeg>
</file>

<file path=ppt/media/image26.png>
</file>

<file path=ppt/media/image27.jpeg>
</file>

<file path=ppt/media/image28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2715B35B-6971-4CC0-B4FB-95B01BCF426E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688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52" tIns="46576" rIns="93152" bIns="46576" numCol="1" anchor="ctr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2A02FF1F-3F52-47A2-B35E-EBB0E228297E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73513" y="0"/>
            <a:ext cx="30368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52" tIns="46576" rIns="93152" bIns="46576" numCol="1" anchor="ctr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12612CE7-EF94-4293-9356-A0763F4E73EB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2688" y="698500"/>
            <a:ext cx="4646612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43BD7482-5C58-44F9-A08E-BFE34494D0D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038" y="4416425"/>
            <a:ext cx="5140325" cy="4181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52" tIns="46576" rIns="93152" bIns="4657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5AC6369B-F957-4079-90E1-CA217ED505C7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2850"/>
            <a:ext cx="3036888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52" tIns="46576" rIns="93152" bIns="46576" numCol="1" anchor="b" anchorCtr="0" compatLnSpc="1">
            <a:prstTxWarp prst="textNoShape">
              <a:avLst/>
            </a:prstTxWarp>
          </a:bodyPr>
          <a:lstStyle>
            <a:lvl1pPr defTabSz="930275">
              <a:defRPr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D62366FD-3440-43D4-A730-7A55A662E47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3513" y="8832850"/>
            <a:ext cx="3036887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3152" tIns="46576" rIns="93152" bIns="46576" numCol="1" anchor="b" anchorCtr="0" compatLnSpc="1">
            <a:prstTxWarp prst="textNoShape">
              <a:avLst/>
            </a:prstTxWarp>
          </a:bodyPr>
          <a:lstStyle>
            <a:lvl1pPr algn="r" defTabSz="930275">
              <a:defRPr sz="1200">
                <a:latin typeface="Times New Roman" charset="0"/>
                <a:ea typeface="MS PGothic" charset="-128"/>
              </a:defRPr>
            </a:lvl1pPr>
          </a:lstStyle>
          <a:p>
            <a:pPr>
              <a:defRPr/>
            </a:pPr>
            <a:fld id="{73B872E8-FDB0-4502-A51A-B7A4A00AC4E7}" type="slidenum">
              <a:rPr lang="en-US" altLang="x-none"/>
              <a:pPr>
                <a:defRPr/>
              </a:pPr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MS PGothic" panose="020B0600070205080204" pitchFamily="34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CDEF1EC1-A032-4256-A5B8-82331B81B1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1pPr>
            <a:lvl2pPr marL="742950" indent="-28575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2pPr>
            <a:lvl3pPr marL="11430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3pPr>
            <a:lvl4pPr marL="16002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4pPr>
            <a:lvl5pPr marL="2057400" indent="-228600" defTabSz="928688"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5pPr>
            <a:lvl6pPr marL="25146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6pPr>
            <a:lvl7pPr marL="29718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7pPr>
            <a:lvl8pPr marL="34290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8pPr>
            <a:lvl9pPr marL="3886200" indent="-228600" defTabSz="928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anose="020B0604030504040204" pitchFamily="34" charset="0"/>
                <a:ea typeface="MS PGothic" panose="020B0600070205080204" pitchFamily="34" charset="-128"/>
              </a:defRPr>
            </a:lvl9pPr>
          </a:lstStyle>
          <a:p>
            <a:fld id="{03B6FBBD-AF90-4377-83FA-2F3819AD38A1}" type="slidenum">
              <a:rPr lang="en-US" altLang="en-US" smtClean="0">
                <a:latin typeface="Times New Roman" panose="02020603050405020304" pitchFamily="18" charset="0"/>
              </a:rPr>
              <a:pPr/>
              <a:t>1</a:t>
            </a:fld>
            <a:endParaRPr lang="en-US" altLang="en-US">
              <a:latin typeface="Times New Roman" panose="02020603050405020304" pitchFamily="18" charset="0"/>
            </a:endParaRPr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1DCEB876-7853-4EC8-86DE-2233D519AA5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1317CDD3-494C-45D9-A8EF-4B0E12327AC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BD142-F3AB-EFEA-3D08-A272F8EE71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3AAABF3B-08E9-F5E6-83D0-FD0CE23A10A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4A08DB84-BA41-30CA-F19D-AE958ACCB66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36721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DF878B3E-8479-4A7F-B924-0DB8314B237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2282D934-92EA-49D5-A68F-69E0FE53072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3D975521-C031-44A8-80BF-39B38B75F00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1A3DECD5-2795-49AC-8BF6-9DFEFF419D7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99201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CBB1EDE5-9E4C-42E1-B87C-545C7237B73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E24A6F99-D8AD-44C9-8834-3BFC2627FE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98991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8A783162-EACC-46A4-B314-BFAA15B50D8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1" name="Rectangle 3">
            <a:extLst>
              <a:ext uri="{FF2B5EF4-FFF2-40B4-BE49-F238E27FC236}">
                <a16:creationId xmlns:a16="http://schemas.microsoft.com/office/drawing/2014/main" id="{FDCB06C7-C4C1-4DF4-AE1C-75C2D1E2FA3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0328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D19DD103-275F-46A0-BEB3-576DC18D62D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E9ADCDDC-7641-41D4-AAB2-2DC5DA9547F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297FF49F-1D45-469B-875E-F2DC1DDA4D3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949FD0D0-FC60-49A7-A825-489FF222CA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36338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>
            <a:extLst>
              <a:ext uri="{FF2B5EF4-FFF2-40B4-BE49-F238E27FC236}">
                <a16:creationId xmlns:a16="http://schemas.microsoft.com/office/drawing/2014/main" id="{46F678B6-0AFA-4070-84E8-E0DDD2DCB29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>
            <a:extLst>
              <a:ext uri="{FF2B5EF4-FFF2-40B4-BE49-F238E27FC236}">
                <a16:creationId xmlns:a16="http://schemas.microsoft.com/office/drawing/2014/main" id="{607DE2B4-6350-4A16-8897-F8F2804C1A8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24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3">
            <a:extLst>
              <a:ext uri="{FF2B5EF4-FFF2-40B4-BE49-F238E27FC236}">
                <a16:creationId xmlns:a16="http://schemas.microsoft.com/office/drawing/2014/main" id="{F785276E-E512-431C-9863-60C16073997B}"/>
              </a:ext>
            </a:extLst>
          </p:cNvPr>
          <p:cNvGrpSpPr>
            <a:grpSpLocks/>
          </p:cNvGrpSpPr>
          <p:nvPr/>
        </p:nvGrpSpPr>
        <p:grpSpPr bwMode="auto">
          <a:xfrm>
            <a:off x="198438" y="2960688"/>
            <a:ext cx="8610600" cy="201612"/>
            <a:chOff x="125" y="1865"/>
            <a:chExt cx="5424" cy="127"/>
          </a:xfrm>
        </p:grpSpPr>
        <p:sp>
          <p:nvSpPr>
            <p:cNvPr id="4" name="Rectangle 4">
              <a:extLst>
                <a:ext uri="{FF2B5EF4-FFF2-40B4-BE49-F238E27FC236}">
                  <a16:creationId xmlns:a16="http://schemas.microsoft.com/office/drawing/2014/main" id="{A16CBBBC-832D-4981-B7BE-1E6129BC1A7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25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9pPr>
            </a:lstStyle>
            <a:p>
              <a:pPr>
                <a:defRPr/>
              </a:pPr>
              <a:endParaRPr lang="x-none" altLang="x-none"/>
            </a:p>
          </p:txBody>
        </p:sp>
        <p:sp>
          <p:nvSpPr>
            <p:cNvPr id="5" name="Rectangle 5">
              <a:extLst>
                <a:ext uri="{FF2B5EF4-FFF2-40B4-BE49-F238E27FC236}">
                  <a16:creationId xmlns:a16="http://schemas.microsoft.com/office/drawing/2014/main" id="{ECCF6664-2599-48D7-AF8C-34B0B944161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33" y="1865"/>
              <a:ext cx="1808" cy="127"/>
            </a:xfrm>
            <a:prstGeom prst="rect">
              <a:avLst/>
            </a:prstGeom>
            <a:solidFill>
              <a:srgbClr val="99CC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9pPr>
            </a:lstStyle>
            <a:p>
              <a:pPr>
                <a:defRPr/>
              </a:pPr>
              <a:endParaRPr lang="x-none" altLang="x-none"/>
            </a:p>
          </p:txBody>
        </p:sp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C5EC98FB-CBB8-449B-A94E-B0B58773A4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1" y="1865"/>
              <a:ext cx="1808" cy="127"/>
            </a:xfrm>
            <a:prstGeom prst="rect">
              <a:avLst/>
            </a:prstGeom>
            <a:solidFill>
              <a:srgbClr val="3366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Verdana" charset="0"/>
                  <a:ea typeface="MS PGothic" charset="-128"/>
                </a:defRPr>
              </a:lvl9pPr>
            </a:lstStyle>
            <a:p>
              <a:pPr>
                <a:defRPr/>
              </a:pPr>
              <a:endParaRPr lang="x-none" altLang="x-none"/>
            </a:p>
          </p:txBody>
        </p:sp>
      </p:grpSp>
      <p:sp>
        <p:nvSpPr>
          <p:cNvPr id="7" name="Text Box 7">
            <a:extLst>
              <a:ext uri="{FF2B5EF4-FFF2-40B4-BE49-F238E27FC236}">
                <a16:creationId xmlns:a16="http://schemas.microsoft.com/office/drawing/2014/main" id="{F334230E-B06E-4011-9947-832BC95347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89700" y="6588125"/>
            <a:ext cx="2713038" cy="2444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336699"/>
                </a:solidFill>
                <a:latin typeface="Helvetica" pitchFamily="-84" charset="0"/>
              </a:rPr>
              <a:t>Silberschatz, Galvin and Gagne ©2018</a:t>
            </a:r>
          </a:p>
        </p:txBody>
      </p:sp>
      <p:sp>
        <p:nvSpPr>
          <p:cNvPr id="8" name="Text Box 8">
            <a:extLst>
              <a:ext uri="{FF2B5EF4-FFF2-40B4-BE49-F238E27FC236}">
                <a16:creationId xmlns:a16="http://schemas.microsoft.com/office/drawing/2014/main" id="{25BFB58C-5B52-429B-BF7C-2A3DD468AE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88" y="6613525"/>
            <a:ext cx="2730500" cy="2460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336699"/>
                </a:solidFill>
                <a:latin typeface="Helvetica" pitchFamily="-84" charset="0"/>
              </a:rPr>
              <a:t>Operating System Concepts – 10</a:t>
            </a:r>
            <a:r>
              <a:rPr lang="en-US" sz="1000" b="1" baseline="30000" dirty="0">
                <a:solidFill>
                  <a:srgbClr val="336699"/>
                </a:solidFill>
                <a:latin typeface="Helvetica" pitchFamily="-84" charset="0"/>
              </a:rPr>
              <a:t>th</a:t>
            </a:r>
            <a:r>
              <a:rPr lang="en-US" sz="1000" b="1" dirty="0">
                <a:solidFill>
                  <a:srgbClr val="336699"/>
                </a:solidFill>
                <a:latin typeface="Helvetica" pitchFamily="-84" charset="0"/>
              </a:rPr>
              <a:t> Edition</a:t>
            </a:r>
          </a:p>
        </p:txBody>
      </p:sp>
      <p:pic>
        <p:nvPicPr>
          <p:cNvPr id="9" name="Picture 9" descr="dino_4">
            <a:extLst>
              <a:ext uri="{FF2B5EF4-FFF2-40B4-BE49-F238E27FC236}">
                <a16:creationId xmlns:a16="http://schemas.microsoft.com/office/drawing/2014/main" id="{D3E76B3A-1933-415B-8018-61828BE854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0738" y="4157663"/>
            <a:ext cx="2062162" cy="1593850"/>
          </a:xfrm>
          <a:prstGeom prst="rect">
            <a:avLst/>
          </a:prstGeom>
          <a:noFill/>
          <a:ln w="76200">
            <a:solidFill>
              <a:srgbClr val="336699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10">
            <a:extLst>
              <a:ext uri="{FF2B5EF4-FFF2-40B4-BE49-F238E27FC236}">
                <a16:creationId xmlns:a16="http://schemas.microsoft.com/office/drawing/2014/main" id="{568F85F6-D2B1-49C8-8F26-5A6CD47E83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24213" y="4006850"/>
            <a:ext cx="2336800" cy="1887538"/>
          </a:xfrm>
          <a:prstGeom prst="rect">
            <a:avLst/>
          </a:prstGeom>
          <a:noFill/>
          <a:ln w="57150" cmpd="thinThick">
            <a:solidFill>
              <a:srgbClr val="66CC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pPr>
              <a:defRPr/>
            </a:pPr>
            <a:endParaRPr lang="x-none" altLang="x-none"/>
          </a:p>
        </p:txBody>
      </p:sp>
      <p:sp>
        <p:nvSpPr>
          <p:cNvPr id="15257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685800"/>
            <a:ext cx="7772400" cy="2127250"/>
          </a:xfrm>
        </p:spPr>
        <p:txBody>
          <a:bodyPr/>
          <a:lstStyle>
            <a:lvl1pPr>
              <a:defRPr sz="43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6835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791217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91338" y="277813"/>
            <a:ext cx="2144712" cy="5486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7813"/>
            <a:ext cx="6281738" cy="5486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9995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60064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566020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06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97450" y="1233488"/>
            <a:ext cx="4038600" cy="45307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268752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29031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347327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4399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0291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438699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ino_3">
            <a:extLst>
              <a:ext uri="{FF2B5EF4-FFF2-40B4-BE49-F238E27FC236}">
                <a16:creationId xmlns:a16="http://schemas.microsoft.com/office/drawing/2014/main" id="{34B7DADE-05C1-4235-BC95-7FD16DF5A5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750" y="0"/>
            <a:ext cx="1195388" cy="908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>
            <a:extLst>
              <a:ext uri="{FF2B5EF4-FFF2-40B4-BE49-F238E27FC236}">
                <a16:creationId xmlns:a16="http://schemas.microsoft.com/office/drawing/2014/main" id="{2C13949F-D9D1-4EE3-9FC6-AFE9404AECD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25425"/>
            <a:ext cx="8077200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4">
            <a:extLst>
              <a:ext uri="{FF2B5EF4-FFF2-40B4-BE49-F238E27FC236}">
                <a16:creationId xmlns:a16="http://schemas.microsoft.com/office/drawing/2014/main" id="{2156033E-2A1D-44DE-9E54-71D4B4B6E8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90575" y="1233488"/>
            <a:ext cx="7743825" cy="453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44A806BF-A0C0-4368-AD58-420F34B3A6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pPr algn="ctr" eaLnBrk="1" hangingPunct="1">
              <a:defRPr/>
            </a:pPr>
            <a:endParaRPr lang="x-none" altLang="x-none" sz="2400">
              <a:latin typeface="Times New Roman" charset="0"/>
            </a:endParaRPr>
          </a:p>
        </p:txBody>
      </p:sp>
      <p:sp>
        <p:nvSpPr>
          <p:cNvPr id="1030" name="Line 6">
            <a:extLst>
              <a:ext uri="{FF2B5EF4-FFF2-40B4-BE49-F238E27FC236}">
                <a16:creationId xmlns:a16="http://schemas.microsoft.com/office/drawing/2014/main" id="{38CA0CBE-E7DB-4B13-BE0C-81E2F34D25C5}"/>
              </a:ext>
            </a:extLst>
          </p:cNvPr>
          <p:cNvSpPr>
            <a:spLocks noChangeShapeType="1"/>
          </p:cNvSpPr>
          <p:nvPr/>
        </p:nvSpPr>
        <p:spPr bwMode="auto">
          <a:xfrm>
            <a:off x="457200" y="860425"/>
            <a:ext cx="8077200" cy="0"/>
          </a:xfrm>
          <a:prstGeom prst="line">
            <a:avLst/>
          </a:prstGeom>
          <a:noFill/>
          <a:ln w="19050">
            <a:solidFill>
              <a:srgbClr val="336699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E66E26E9-18B9-458C-AE7B-19180B81EF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2286000"/>
            <a:ext cx="228600" cy="2286000"/>
          </a:xfrm>
          <a:prstGeom prst="rect">
            <a:avLst/>
          </a:prstGeom>
          <a:solidFill>
            <a:srgbClr val="99CC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pPr algn="ctr" eaLnBrk="1" hangingPunct="1">
              <a:defRPr/>
            </a:pPr>
            <a:endParaRPr lang="x-none" altLang="x-none" sz="2400">
              <a:latin typeface="Times New Roman" charset="0"/>
            </a:endParaRPr>
          </a:p>
        </p:txBody>
      </p:sp>
      <p:sp>
        <p:nvSpPr>
          <p:cNvPr id="1032" name="Rectangle 8">
            <a:extLst>
              <a:ext uri="{FF2B5EF4-FFF2-40B4-BE49-F238E27FC236}">
                <a16:creationId xmlns:a16="http://schemas.microsoft.com/office/drawing/2014/main" id="{2CCFF09E-8C15-497C-99D4-D11290D2DD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0"/>
            <a:ext cx="228600" cy="2286000"/>
          </a:xfrm>
          <a:prstGeom prst="rect">
            <a:avLst/>
          </a:prstGeom>
          <a:solidFill>
            <a:srgbClr val="3366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pPr algn="ctr" eaLnBrk="1" hangingPunct="1">
              <a:defRPr/>
            </a:pPr>
            <a:endParaRPr lang="x-none" altLang="x-none" sz="2400">
              <a:latin typeface="Times New Roman" charset="0"/>
            </a:endParaRPr>
          </a:p>
        </p:txBody>
      </p:sp>
      <p:sp>
        <p:nvSpPr>
          <p:cNvPr id="1033" name="Text Box 9">
            <a:extLst>
              <a:ext uri="{FF2B5EF4-FFF2-40B4-BE49-F238E27FC236}">
                <a16:creationId xmlns:a16="http://schemas.microsoft.com/office/drawing/2014/main" id="{332EE4A3-5FFF-44B0-9A59-5F8CE7D759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256088" y="6613525"/>
            <a:ext cx="447675" cy="2460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charset="0"/>
                <a:ea typeface="MS PGothic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x-none" sz="1000" b="1">
                <a:solidFill>
                  <a:srgbClr val="006699"/>
                </a:solidFill>
                <a:latin typeface="Helvetica" charset="0"/>
              </a:rPr>
              <a:t>3.</a:t>
            </a:r>
            <a:fld id="{A6EDADC4-5648-406C-94CA-EDDB863B04E2}" type="slidenum">
              <a:rPr lang="en-US" altLang="x-none" sz="1000" b="1" smtClean="0">
                <a:solidFill>
                  <a:srgbClr val="006699"/>
                </a:solidFill>
                <a:latin typeface="Helvetica" charset="0"/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x-none" sz="1000" b="1">
              <a:solidFill>
                <a:srgbClr val="006699"/>
              </a:solidFill>
              <a:latin typeface="Helvetica" charset="0"/>
            </a:endParaRPr>
          </a:p>
        </p:txBody>
      </p:sp>
      <p:sp>
        <p:nvSpPr>
          <p:cNvPr id="1034" name="Text Box 10">
            <a:extLst>
              <a:ext uri="{FF2B5EF4-FFF2-40B4-BE49-F238E27FC236}">
                <a16:creationId xmlns:a16="http://schemas.microsoft.com/office/drawing/2014/main" id="{4AE1926B-ED4A-404A-BC01-96D11B8A42E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430963" y="6613525"/>
            <a:ext cx="2713037" cy="24447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6699"/>
                </a:solidFill>
                <a:latin typeface="Helvetica" pitchFamily="-84" charset="0"/>
              </a:rPr>
              <a:t>Silberschatz, Galvin and Gagne ©2018</a:t>
            </a:r>
          </a:p>
        </p:txBody>
      </p:sp>
      <p:sp>
        <p:nvSpPr>
          <p:cNvPr id="1035" name="Text Box 11">
            <a:extLst>
              <a:ext uri="{FF2B5EF4-FFF2-40B4-BE49-F238E27FC236}">
                <a16:creationId xmlns:a16="http://schemas.microsoft.com/office/drawing/2014/main" id="{32010AC7-36CA-437D-BB87-25E8B15E00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5738" y="6594475"/>
            <a:ext cx="2730500" cy="246063"/>
          </a:xfrm>
          <a:prstGeom prst="rect">
            <a:avLst/>
          </a:prstGeom>
          <a:noFill/>
          <a:ln>
            <a:noFill/>
          </a:ln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Verdana" pitchFamily="34" charset="0"/>
                <a:ea typeface="MS PGothic" pitchFamily="34" charset="-128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6699"/>
                </a:solidFill>
                <a:latin typeface="Helvetica" pitchFamily="-84" charset="0"/>
              </a:rPr>
              <a:t>Operating System Concepts – 10</a:t>
            </a:r>
            <a:r>
              <a:rPr lang="en-US" sz="1000" b="1" baseline="30000" dirty="0">
                <a:solidFill>
                  <a:srgbClr val="006699"/>
                </a:solidFill>
                <a:latin typeface="Helvetica" pitchFamily="-84" charset="0"/>
              </a:rPr>
              <a:t>th</a:t>
            </a:r>
            <a:r>
              <a:rPr lang="en-US" sz="1000" b="1" dirty="0">
                <a:solidFill>
                  <a:srgbClr val="006699"/>
                </a:solidFill>
                <a:latin typeface="Helvetica" pitchFamily="-84" charset="0"/>
              </a:rPr>
              <a:t> Edition</a:t>
            </a:r>
          </a:p>
        </p:txBody>
      </p:sp>
      <p:pic>
        <p:nvPicPr>
          <p:cNvPr id="1036" name="Picture 12" descr="dino_6">
            <a:extLst>
              <a:ext uri="{FF2B5EF4-FFF2-40B4-BE49-F238E27FC236}">
                <a16:creationId xmlns:a16="http://schemas.microsoft.com/office/drawing/2014/main" id="{09E176C0-BBA8-45C3-9F79-40005E1FFE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3988" y="5849938"/>
            <a:ext cx="1284287" cy="792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215" r:id="rId1"/>
    <p:sldLayoutId id="2147484205" r:id="rId2"/>
    <p:sldLayoutId id="2147484206" r:id="rId3"/>
    <p:sldLayoutId id="2147484207" r:id="rId4"/>
    <p:sldLayoutId id="2147484208" r:id="rId5"/>
    <p:sldLayoutId id="2147484209" r:id="rId6"/>
    <p:sldLayoutId id="2147484210" r:id="rId7"/>
    <p:sldLayoutId id="2147484211" r:id="rId8"/>
    <p:sldLayoutId id="2147484212" r:id="rId9"/>
    <p:sldLayoutId id="2147484213" r:id="rId10"/>
    <p:sldLayoutId id="2147484214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+mj-lt"/>
          <a:ea typeface="MS PGothic" pitchFamily="34" charset="-128"/>
          <a:cs typeface="MS PGothic" panose="020B0600070205080204" pitchFamily="34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  <a:ea typeface="MS PGothic" pitchFamily="34" charset="-128"/>
          <a:cs typeface="MS PGothic" panose="020B0600070205080204" pitchFamily="34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200" b="1">
          <a:solidFill>
            <a:srgbClr val="006699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993300"/>
        </a:buClr>
        <a:buSzPct val="110000"/>
        <a:buFont typeface="Wingdings" panose="05000000000000000000" pitchFamily="2" charset="2"/>
        <a:buChar char="§"/>
        <a:defRPr kumimoji="1">
          <a:solidFill>
            <a:schemeClr val="tx1"/>
          </a:solidFill>
          <a:latin typeface="+mn-lt"/>
          <a:ea typeface="MS PGothic" pitchFamily="34" charset="-128"/>
          <a:cs typeface="MS PGothic" panose="020B0600070205080204" pitchFamily="34" charset="-128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rgbClr val="CC6600"/>
        </a:buClr>
        <a:buSzPct val="110000"/>
        <a:buFont typeface="Arial" panose="020B0604020202020204" pitchFamily="34" charset="0"/>
        <a:buChar char="•"/>
        <a:defRPr kumimoji="1">
          <a:solidFill>
            <a:schemeClr val="tx1"/>
          </a:solidFill>
          <a:latin typeface="+mn-lt"/>
          <a:ea typeface="MS PGothic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009900"/>
        </a:buClr>
        <a:buSzPct val="75000"/>
        <a:buFont typeface="Webdings" panose="05030102010509060703" pitchFamily="18" charset="2"/>
        <a:buChar char="4"/>
        <a:defRPr kumimoji="1">
          <a:solidFill>
            <a:schemeClr val="tx1"/>
          </a:solidFill>
          <a:latin typeface="+mn-lt"/>
          <a:ea typeface="MS PGothic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SzPct val="75000"/>
        <a:buChar char="–"/>
        <a:defRPr kumimoji="1">
          <a:solidFill>
            <a:schemeClr val="tx1"/>
          </a:solidFill>
          <a:latin typeface="+mn-lt"/>
          <a:ea typeface="MS PGothic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MS PGothic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rgbClr val="FF0066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nu.org/software/libc/manual/html_node/Process-Completion-Status.html" TargetMode="External"/><Relationship Id="rId2" Type="http://schemas.openxmlformats.org/officeDocument/2006/relationships/hyperlink" Target="https://www.ibm.com/docs/en/zvm/7.3.0?topic=descriptions-waitpid-wait-specific-child-process-end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4">
            <a:extLst>
              <a:ext uri="{FF2B5EF4-FFF2-40B4-BE49-F238E27FC236}">
                <a16:creationId xmlns:a16="http://schemas.microsoft.com/office/drawing/2014/main" id="{9BD8569B-4861-4CBE-8902-C2DD5C49C833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71475" y="1831975"/>
            <a:ext cx="8458200" cy="1143000"/>
          </a:xfrm>
          <a:noFill/>
        </p:spPr>
        <p:txBody>
          <a:bodyPr/>
          <a:lstStyle/>
          <a:p>
            <a:pPr eaLnBrk="1" hangingPunct="1"/>
            <a:r>
              <a:rPr lang="en-US" altLang="en-US" dirty="0" smtClean="0"/>
              <a:t>Processes</a:t>
            </a:r>
            <a:endParaRPr lang="en-US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5930284" y="4403325"/>
            <a:ext cx="3183757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dirty="0"/>
              <a:t>Some additional slides</a:t>
            </a:r>
          </a:p>
          <a:p>
            <a:r>
              <a:rPr lang="en-IN" dirty="0"/>
              <a:t>Taken from </a:t>
            </a:r>
            <a:r>
              <a:rPr lang="en-IN" dirty="0" smtClean="0"/>
              <a:t>courses </a:t>
            </a:r>
            <a:endParaRPr lang="en-IN" dirty="0"/>
          </a:p>
          <a:p>
            <a:r>
              <a:rPr lang="en-IN" dirty="0"/>
              <a:t>By </a:t>
            </a:r>
            <a:r>
              <a:rPr lang="en-IN" dirty="0" err="1"/>
              <a:t>Prof.</a:t>
            </a:r>
            <a:r>
              <a:rPr lang="en-IN" dirty="0"/>
              <a:t> Chester </a:t>
            </a:r>
            <a:r>
              <a:rPr lang="en-IN" dirty="0" err="1" smtClean="0"/>
              <a:t>Rebeiro</a:t>
            </a:r>
            <a:r>
              <a:rPr lang="en-IN" dirty="0" smtClean="0"/>
              <a:t>, </a:t>
            </a:r>
          </a:p>
          <a:p>
            <a:r>
              <a:rPr lang="en-US" dirty="0" smtClean="0"/>
              <a:t>Prof. </a:t>
            </a:r>
            <a:r>
              <a:rPr lang="en-US" dirty="0" err="1" smtClean="0"/>
              <a:t>Mandar</a:t>
            </a:r>
            <a:r>
              <a:rPr lang="en-US" dirty="0" smtClean="0"/>
              <a:t> </a:t>
            </a:r>
            <a:r>
              <a:rPr lang="en-US" dirty="0" err="1" smtClean="0"/>
              <a:t>Mitra</a:t>
            </a:r>
            <a:r>
              <a:rPr lang="en-US" dirty="0" smtClean="0"/>
              <a:t>, </a:t>
            </a:r>
          </a:p>
          <a:p>
            <a:r>
              <a:rPr lang="en-US" dirty="0" smtClean="0"/>
              <a:t>Prof. </a:t>
            </a:r>
            <a:r>
              <a:rPr lang="en-US" dirty="0" err="1" smtClean="0"/>
              <a:t>Barsha</a:t>
            </a:r>
            <a:r>
              <a:rPr lang="en-US" dirty="0" smtClean="0"/>
              <a:t> </a:t>
            </a:r>
            <a:r>
              <a:rPr lang="en-US" dirty="0" err="1" smtClean="0"/>
              <a:t>Mitra</a:t>
            </a:r>
            <a:endParaRPr lang="en-IN" dirty="0"/>
          </a:p>
          <a:p>
            <a:r>
              <a:rPr lang="en-IN" dirty="0"/>
              <a:t>On top of slides from </a:t>
            </a:r>
          </a:p>
          <a:p>
            <a:r>
              <a:rPr lang="en-IN" dirty="0"/>
              <a:t>Textbook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579B0-B158-A8BA-F06E-877DB1629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Process Termination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6478DD-8AEB-F863-D601-6658017ABB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0087" y="989648"/>
            <a:ext cx="7743825" cy="4530725"/>
          </a:xfrm>
        </p:spPr>
        <p:txBody>
          <a:bodyPr/>
          <a:lstStyle/>
          <a:p>
            <a:r>
              <a:rPr lang="en-IN" dirty="0"/>
              <a:t>Finishes execution of final statement</a:t>
            </a:r>
          </a:p>
          <a:p>
            <a:endParaRPr lang="en-IN" dirty="0"/>
          </a:p>
          <a:p>
            <a:r>
              <a:rPr lang="en-IN" dirty="0"/>
              <a:t>Invokes exit() – directly or indirectly (return statement)</a:t>
            </a:r>
          </a:p>
          <a:p>
            <a:endParaRPr lang="en-IN" dirty="0"/>
          </a:p>
          <a:p>
            <a:r>
              <a:rPr lang="en-IN" dirty="0"/>
              <a:t>Returns its status to parent – if parent called wait() and passed some non-NULL argument in wait </a:t>
            </a:r>
          </a:p>
          <a:p>
            <a:pPr lvl="1"/>
            <a:r>
              <a:rPr lang="en-IN" dirty="0"/>
              <a:t>0 for normal termination, non-zero exit value if abnormal</a:t>
            </a:r>
          </a:p>
          <a:p>
            <a:endParaRPr lang="en-IN" dirty="0"/>
          </a:p>
          <a:p>
            <a:r>
              <a:rPr lang="en-IN" dirty="0"/>
              <a:t>Allocated resources reclaimed by the OS</a:t>
            </a:r>
          </a:p>
          <a:p>
            <a:endParaRPr lang="en-IN" dirty="0"/>
          </a:p>
          <a:p>
            <a:r>
              <a:rPr lang="en-IN" dirty="0"/>
              <a:t>Processes can also be terminated by the kill command</a:t>
            </a:r>
          </a:p>
          <a:p>
            <a:endParaRPr lang="en-IN" dirty="0"/>
          </a:p>
          <a:p>
            <a:r>
              <a:rPr lang="en-IN" dirty="0"/>
              <a:t>Parent process can terminate a child process</a:t>
            </a:r>
          </a:p>
          <a:p>
            <a:pPr lvl="1"/>
            <a:r>
              <a:rPr lang="en-IN" dirty="0"/>
              <a:t>Parent needs to terminate</a:t>
            </a:r>
          </a:p>
          <a:p>
            <a:pPr lvl="1"/>
            <a:r>
              <a:rPr lang="en-IN" dirty="0"/>
              <a:t>Task assigned to child is no longer needed</a:t>
            </a:r>
          </a:p>
        </p:txBody>
      </p:sp>
    </p:spTree>
    <p:extLst>
      <p:ext uri="{BB962C8B-B14F-4D97-AF65-F5344CB8AC3E}">
        <p14:creationId xmlns:p14="http://schemas.microsoft.com/office/powerpoint/2010/main" val="1572629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55AD7-58B4-C00E-CA39-A53B27151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Process Termination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2ED1C1-03F2-394C-61B8-EECBAE511E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0575" y="1081088"/>
            <a:ext cx="7743825" cy="4530725"/>
          </a:xfrm>
        </p:spPr>
        <p:txBody>
          <a:bodyPr/>
          <a:lstStyle/>
          <a:p>
            <a:r>
              <a:rPr lang="en-IN" dirty="0"/>
              <a:t>In some OS, when parent terminates, child processes also terminate</a:t>
            </a:r>
          </a:p>
          <a:p>
            <a:pPr lvl="1"/>
            <a:r>
              <a:rPr lang="en-IN" sz="1400" dirty="0"/>
              <a:t>Cascading termination – all descendants terminate when a parent terminates</a:t>
            </a:r>
          </a:p>
          <a:p>
            <a:pPr lvl="1"/>
            <a:r>
              <a:rPr lang="en-IN" sz="1400" dirty="0"/>
              <a:t>Termination of P causes termination of C1, C2, C3</a:t>
            </a:r>
          </a:p>
          <a:p>
            <a:pPr lvl="1"/>
            <a:endParaRPr lang="en-IN" sz="1400" dirty="0"/>
          </a:p>
          <a:p>
            <a:pPr lvl="1"/>
            <a:endParaRPr lang="en-IN" sz="1400" dirty="0"/>
          </a:p>
          <a:p>
            <a:pPr lvl="1"/>
            <a:endParaRPr lang="en-IN" sz="1400" dirty="0"/>
          </a:p>
          <a:p>
            <a:pPr lvl="1"/>
            <a:endParaRPr lang="en-IN" sz="1400" dirty="0"/>
          </a:p>
          <a:p>
            <a:pPr lvl="1"/>
            <a:endParaRPr lang="en-IN" sz="1400" dirty="0"/>
          </a:p>
          <a:p>
            <a:pPr lvl="1"/>
            <a:endParaRPr lang="en-IN" sz="1400" dirty="0"/>
          </a:p>
          <a:p>
            <a:pPr lvl="1"/>
            <a:endParaRPr lang="en-IN" sz="1400" dirty="0"/>
          </a:p>
          <a:p>
            <a:pPr lvl="1"/>
            <a:endParaRPr lang="en-IN" sz="1400" dirty="0"/>
          </a:p>
          <a:p>
            <a:r>
              <a:rPr lang="en-IN" dirty="0"/>
              <a:t>In Linux, no cascading termination – child can continue to execute</a:t>
            </a:r>
          </a:p>
          <a:p>
            <a:pPr lvl="1"/>
            <a:endParaRPr lang="en-IN" sz="1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BE904E-8600-3A87-6A4C-CA5A086AA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1746" y="2254114"/>
            <a:ext cx="2810267" cy="194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414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5925B-B6AC-7BAA-DB0B-6624C45FCA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Zombie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D574DD-FF11-879B-41AD-23350FF130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3887" y="1030288"/>
            <a:ext cx="7743825" cy="4530725"/>
          </a:xfrm>
        </p:spPr>
        <p:txBody>
          <a:bodyPr/>
          <a:lstStyle/>
          <a:p>
            <a:r>
              <a:rPr lang="en-US" dirty="0"/>
              <a:t>P is a process (parent) </a:t>
            </a:r>
          </a:p>
          <a:p>
            <a:endParaRPr lang="en-US" sz="1050" dirty="0"/>
          </a:p>
          <a:p>
            <a:r>
              <a:rPr lang="en-US" dirty="0"/>
              <a:t>C is a child process created by P</a:t>
            </a:r>
          </a:p>
          <a:p>
            <a:endParaRPr lang="en-US" sz="1050" dirty="0"/>
          </a:p>
          <a:p>
            <a:r>
              <a:rPr lang="en-US" dirty="0"/>
              <a:t>C terminates</a:t>
            </a:r>
          </a:p>
          <a:p>
            <a:endParaRPr lang="en-US" sz="1050" dirty="0"/>
          </a:p>
          <a:p>
            <a:r>
              <a:rPr lang="en-US" dirty="0"/>
              <a:t>P did not call wait()</a:t>
            </a:r>
          </a:p>
          <a:p>
            <a:endParaRPr lang="en-US" sz="1050" dirty="0"/>
          </a:p>
          <a:p>
            <a:r>
              <a:rPr lang="en-US" dirty="0"/>
              <a:t>C becomes a Zombie</a:t>
            </a:r>
          </a:p>
          <a:p>
            <a:pPr lvl="1"/>
            <a:r>
              <a:rPr lang="en-US" dirty="0"/>
              <a:t>C not removed from the process table (list of processes)</a:t>
            </a:r>
          </a:p>
          <a:p>
            <a:pPr lvl="1"/>
            <a:r>
              <a:rPr lang="en-US" dirty="0"/>
              <a:t>At a later point of time, P may call wait to collect status</a:t>
            </a:r>
          </a:p>
          <a:p>
            <a:pPr lvl="2"/>
            <a:r>
              <a:rPr lang="en-US" dirty="0"/>
              <a:t>C remains Zombie till parent calls wait</a:t>
            </a:r>
          </a:p>
          <a:p>
            <a:pPr lvl="2"/>
            <a:r>
              <a:rPr lang="en-US" dirty="0"/>
              <a:t>When P calls wait, C’s entry is removed from process table</a:t>
            </a:r>
          </a:p>
          <a:p>
            <a:pPr lvl="2"/>
            <a:endParaRPr lang="en-US" dirty="0"/>
          </a:p>
          <a:p>
            <a:r>
              <a:rPr lang="en-US" dirty="0"/>
              <a:t>Every process may become Zombie even if for a brief period</a:t>
            </a:r>
            <a:endParaRPr lang="en-IN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A28B80C-3C49-86D1-80FE-5F576CB3653D}"/>
              </a:ext>
            </a:extLst>
          </p:cNvPr>
          <p:cNvSpPr/>
          <p:nvPr/>
        </p:nvSpPr>
        <p:spPr bwMode="auto">
          <a:xfrm>
            <a:off x="6217920" y="2712720"/>
            <a:ext cx="1991360" cy="396240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erdana" charset="0"/>
              </a:rPr>
              <a:t>ps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charset="0"/>
              </a:rPr>
              <a:t> –</a:t>
            </a:r>
            <a:r>
              <a:rPr kumimoji="0" 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erdana" charset="0"/>
              </a:rPr>
              <a:t>el</a:t>
            </a:r>
            <a:r>
              <a:rPr kumimoji="0" 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charset="0"/>
              </a:rPr>
              <a:t> | grep Z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dirty="0">
              <a:latin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389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5DC18-3516-BD9B-6CC3-F7899CE82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Orphan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2EFABC-1ECC-7CE5-80F5-74385F9095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455" y="1040448"/>
            <a:ext cx="8077200" cy="4530725"/>
          </a:xfrm>
        </p:spPr>
        <p:txBody>
          <a:bodyPr/>
          <a:lstStyle/>
          <a:p>
            <a:r>
              <a:rPr lang="en-IN" dirty="0"/>
              <a:t>Suppose C is executing</a:t>
            </a:r>
          </a:p>
          <a:p>
            <a:endParaRPr lang="en-IN" sz="1200" dirty="0"/>
          </a:p>
          <a:p>
            <a:r>
              <a:rPr lang="en-IN" dirty="0"/>
              <a:t>Parent process P terminates (did not call wait)</a:t>
            </a:r>
          </a:p>
          <a:p>
            <a:endParaRPr lang="en-IN" sz="1200" dirty="0"/>
          </a:p>
          <a:p>
            <a:r>
              <a:rPr lang="en-IN" dirty="0"/>
              <a:t>C continues to execute</a:t>
            </a:r>
          </a:p>
          <a:p>
            <a:endParaRPr lang="en-IN" sz="1200" dirty="0"/>
          </a:p>
          <a:p>
            <a:r>
              <a:rPr lang="en-IN" dirty="0"/>
              <a:t>C becomes an Orphan </a:t>
            </a:r>
          </a:p>
          <a:p>
            <a:endParaRPr lang="en-IN" sz="1200" dirty="0"/>
          </a:p>
          <a:p>
            <a:r>
              <a:rPr lang="en-IN" dirty="0"/>
              <a:t>When C terminates, C becomes a zombie </a:t>
            </a:r>
          </a:p>
          <a:p>
            <a:pPr lvl="1"/>
            <a:r>
              <a:rPr lang="en-IN" dirty="0"/>
              <a:t>Nobody to collect exit status</a:t>
            </a:r>
          </a:p>
          <a:p>
            <a:endParaRPr lang="en-IN" sz="1200" dirty="0"/>
          </a:p>
          <a:p>
            <a:r>
              <a:rPr lang="en-IN" dirty="0" err="1"/>
              <a:t>init</a:t>
            </a:r>
            <a:r>
              <a:rPr lang="en-IN" dirty="0"/>
              <a:t> process is assigned as a parent of C</a:t>
            </a:r>
          </a:p>
          <a:p>
            <a:endParaRPr lang="en-IN" sz="1200" dirty="0"/>
          </a:p>
          <a:p>
            <a:r>
              <a:rPr lang="en-IN" dirty="0"/>
              <a:t>Entry of C is removed from the process table</a:t>
            </a:r>
          </a:p>
        </p:txBody>
      </p:sp>
    </p:spTree>
    <p:extLst>
      <p:ext uri="{BB962C8B-B14F-4D97-AF65-F5344CB8AC3E}">
        <p14:creationId xmlns:p14="http://schemas.microsoft.com/office/powerpoint/2010/main" val="916935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CE2E4-D844-C345-93A6-25107FEDE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States of a Process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FB91D04-58F6-FB80-2187-5AA2DA48E4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967344" y="1321011"/>
            <a:ext cx="5209312" cy="4474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2636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8E690-4790-344E-53B1-E99C55E70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Process State Transition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53FF503-4FDB-E1D6-AD1E-849E53835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869" y="1152286"/>
            <a:ext cx="6975523" cy="4940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3731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316A5C-5F29-51C8-575A-DBB9DE711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NOTE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FE62F96-86B8-D6A7-FCE1-A9634A939E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 bwMode="auto">
          <a:xfrm>
            <a:off x="1435927" y="1346869"/>
            <a:ext cx="6549727" cy="4790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780986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00670F-92A8-C9FD-2D30-72A980AF9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225425"/>
            <a:ext cx="8411227" cy="576263"/>
          </a:xfrm>
        </p:spPr>
        <p:txBody>
          <a:bodyPr/>
          <a:lstStyle/>
          <a:p>
            <a:r>
              <a:rPr lang="en-IN" dirty="0"/>
              <a:t>Process identification and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CD9A4F-3346-0F25-E43D-3DF79607C6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5615" y="995493"/>
            <a:ext cx="7743825" cy="4530725"/>
          </a:xfrm>
        </p:spPr>
        <p:txBody>
          <a:bodyPr/>
          <a:lstStyle/>
          <a:p>
            <a:r>
              <a:rPr lang="en-IN" dirty="0"/>
              <a:t>Process is identified by a unique number</a:t>
            </a:r>
          </a:p>
          <a:p>
            <a:endParaRPr lang="en-IN" dirty="0"/>
          </a:p>
          <a:p>
            <a:r>
              <a:rPr lang="en-IN" dirty="0"/>
              <a:t>Known as Process Identifier (PID)</a:t>
            </a:r>
          </a:p>
          <a:p>
            <a:pPr lvl="1"/>
            <a:r>
              <a:rPr lang="en-IN" dirty="0"/>
              <a:t>System-wide unique</a:t>
            </a:r>
          </a:p>
          <a:p>
            <a:pPr lvl="1"/>
            <a:endParaRPr lang="en-IN" dirty="0"/>
          </a:p>
          <a:p>
            <a:r>
              <a:rPr lang="en-IN" dirty="0" err="1"/>
              <a:t>ps</a:t>
            </a:r>
            <a:r>
              <a:rPr lang="en-IN" dirty="0"/>
              <a:t> –</a:t>
            </a:r>
            <a:r>
              <a:rPr lang="en-IN" dirty="0" err="1"/>
              <a:t>el</a:t>
            </a:r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Process Control Block (PCB) for every process for process related info</a:t>
            </a:r>
          </a:p>
          <a:p>
            <a:pPr lvl="1"/>
            <a:r>
              <a:rPr lang="en-IN" dirty="0"/>
              <a:t>1-to-1 map between a process and its PCB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0DBF28E-C3DA-218F-566D-451E54E61D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087" y="3368610"/>
            <a:ext cx="7294880" cy="206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377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>
            <a:extLst>
              <a:ext uri="{FF2B5EF4-FFF2-40B4-BE49-F238E27FC236}">
                <a16:creationId xmlns:a16="http://schemas.microsoft.com/office/drawing/2014/main" id="{FC14ED24-AEFF-4F38-8076-4F8FF58C3F9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166813" y="193903"/>
            <a:ext cx="7519987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Process Control Block (PCB)</a:t>
            </a:r>
          </a:p>
        </p:txBody>
      </p:sp>
      <p:sp>
        <p:nvSpPr>
          <p:cNvPr id="22531" name="Rectangle 3">
            <a:extLst>
              <a:ext uri="{FF2B5EF4-FFF2-40B4-BE49-F238E27FC236}">
                <a16:creationId xmlns:a16="http://schemas.microsoft.com/office/drawing/2014/main" id="{DEEAF946-6112-4200-8913-ED1F42CE1E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49991" y="1823222"/>
            <a:ext cx="5616122" cy="4417927"/>
          </a:xfrm>
        </p:spPr>
        <p:txBody>
          <a:bodyPr/>
          <a:lstStyle/>
          <a:p>
            <a:r>
              <a:rPr lang="en-US" altLang="en-US" sz="1700" dirty="0"/>
              <a:t>Process state – running, waiting, etc.</a:t>
            </a:r>
          </a:p>
          <a:p>
            <a:r>
              <a:rPr lang="en-US" altLang="en-US" sz="1700" dirty="0"/>
              <a:t>Program counter – location of instruction to next execute</a:t>
            </a:r>
          </a:p>
          <a:p>
            <a:r>
              <a:rPr lang="en-US" altLang="en-US" sz="1700" dirty="0"/>
              <a:t>CPU registers – contents of all process-centric registers (e.g. accumulator, index, GPRs)</a:t>
            </a:r>
          </a:p>
          <a:p>
            <a:r>
              <a:rPr lang="en-US" altLang="en-US" sz="1700" dirty="0"/>
              <a:t>CPU scheduling information- priorities, scheduling queue pointers</a:t>
            </a:r>
          </a:p>
          <a:p>
            <a:r>
              <a:rPr lang="en-US" altLang="en-US" sz="1700" dirty="0"/>
              <a:t>Memory-management information – memory allocated to the process, contents of various data structures related to mem mgt (e.g. page table, segment tables)</a:t>
            </a:r>
          </a:p>
          <a:p>
            <a:r>
              <a:rPr lang="en-US" altLang="en-US" sz="1700" dirty="0"/>
              <a:t>Accounting information – CPU used, clock time elapsed since start, time limits</a:t>
            </a:r>
          </a:p>
          <a:p>
            <a:r>
              <a:rPr lang="en-US" altLang="en-US" sz="1700" dirty="0"/>
              <a:t>I/O status information – I/O devices allocated to process, list of open files</a:t>
            </a:r>
          </a:p>
          <a:p>
            <a:endParaRPr lang="en-US" altLang="en-US" dirty="0"/>
          </a:p>
        </p:txBody>
      </p:sp>
      <p:pic>
        <p:nvPicPr>
          <p:cNvPr id="22532" name="Picture 1">
            <a:extLst>
              <a:ext uri="{FF2B5EF4-FFF2-40B4-BE49-F238E27FC236}">
                <a16:creationId xmlns:a16="http://schemas.microsoft.com/office/drawing/2014/main" id="{4C1B42D7-9239-4535-8C25-EF8AF0D926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3729" y="2121125"/>
            <a:ext cx="1854200" cy="301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7519650-4D5E-45C9-BCF6-B2C0554D33E2}"/>
              </a:ext>
            </a:extLst>
          </p:cNvPr>
          <p:cNvSpPr txBox="1"/>
          <p:nvPr/>
        </p:nvSpPr>
        <p:spPr>
          <a:xfrm>
            <a:off x="769490" y="1110345"/>
            <a:ext cx="68740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en-US" sz="1700" dirty="0"/>
              <a:t>Information associated with each process(also called </a:t>
            </a:r>
            <a:r>
              <a:rPr kumimoji="1" lang="en-US" altLang="en-US" b="1" dirty="0">
                <a:solidFill>
                  <a:srgbClr val="006699"/>
                </a:solidFill>
                <a:latin typeface="+mj-lt"/>
              </a:rPr>
              <a:t>task</a:t>
            </a:r>
            <a:r>
              <a:rPr lang="en-US" altLang="en-US" sz="1700" b="1" dirty="0">
                <a:solidFill>
                  <a:srgbClr val="3366FF"/>
                </a:solidFill>
              </a:rPr>
              <a:t> </a:t>
            </a:r>
            <a:r>
              <a:rPr kumimoji="1" lang="en-US" altLang="en-US" b="1" dirty="0">
                <a:solidFill>
                  <a:srgbClr val="006699"/>
                </a:solidFill>
                <a:latin typeface="+mj-lt"/>
              </a:rPr>
              <a:t>control</a:t>
            </a:r>
            <a:r>
              <a:rPr lang="en-US" altLang="en-US" sz="1700" b="1" dirty="0">
                <a:solidFill>
                  <a:srgbClr val="3366FF"/>
                </a:solidFill>
              </a:rPr>
              <a:t> </a:t>
            </a:r>
            <a:r>
              <a:rPr kumimoji="1" lang="en-US" altLang="en-US" b="1" dirty="0">
                <a:solidFill>
                  <a:srgbClr val="006699"/>
                </a:solidFill>
                <a:latin typeface="+mj-lt"/>
              </a:rPr>
              <a:t>block</a:t>
            </a:r>
            <a:r>
              <a:rPr lang="en-US" altLang="en-US" sz="1700" dirty="0"/>
              <a:t>)</a:t>
            </a:r>
          </a:p>
          <a:p>
            <a:pPr>
              <a:buFont typeface="Monotype Sorts" pitchFamily="-84" charset="2"/>
              <a:buNone/>
            </a:pPr>
            <a:r>
              <a:rPr lang="en-US" altLang="en-US" dirty="0"/>
              <a:t> 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lide Number Placeholder 5"/>
          <p:cNvSpPr>
            <a:spLocks noGrp="1"/>
          </p:cNvSpPr>
          <p:nvPr>
            <p:ph type="sldNum" sz="quarter" idx="429496729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23EBB4C-5C58-4BEA-8083-C788F41B62F9}" type="slidenum">
              <a:rPr lang="en-US" altLang="en-US" sz="1400">
                <a:solidFill>
                  <a:schemeClr val="bg2"/>
                </a:solidFill>
              </a:rPr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400">
              <a:solidFill>
                <a:schemeClr val="bg2"/>
              </a:solidFill>
            </a:endParaRPr>
          </a:p>
        </p:txBody>
      </p:sp>
      <p:sp>
        <p:nvSpPr>
          <p:cNvPr id="122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Summary of entries in PCB in xv6</a:t>
            </a:r>
          </a:p>
        </p:txBody>
      </p:sp>
      <p:pic>
        <p:nvPicPr>
          <p:cNvPr id="1229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300" y="1981200"/>
            <a:ext cx="8775700" cy="469423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3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9900" y="1470025"/>
            <a:ext cx="2921000" cy="508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294" name="TextBox 2"/>
          <p:cNvSpPr txBox="1">
            <a:spLocks noChangeArrowheads="1"/>
          </p:cNvSpPr>
          <p:nvPr/>
        </p:nvSpPr>
        <p:spPr bwMode="auto">
          <a:xfrm>
            <a:off x="5867400" y="1146175"/>
            <a:ext cx="8382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/>
              <a:t>proc.c</a:t>
            </a:r>
          </a:p>
        </p:txBody>
      </p:sp>
      <p:sp>
        <p:nvSpPr>
          <p:cNvPr id="12295" name="TextBox 8"/>
          <p:cNvSpPr txBox="1">
            <a:spLocks noChangeArrowheads="1"/>
          </p:cNvSpPr>
          <p:nvPr/>
        </p:nvSpPr>
        <p:spPr bwMode="auto">
          <a:xfrm>
            <a:off x="368300" y="1539081"/>
            <a:ext cx="838200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1800" dirty="0" err="1"/>
              <a:t>proc.h</a:t>
            </a:r>
            <a:endParaRPr lang="en-US" altLang="en-US" sz="1800" dirty="0"/>
          </a:p>
        </p:txBody>
      </p:sp>
    </p:spTree>
    <p:extLst>
      <p:ext uri="{BB962C8B-B14F-4D97-AF65-F5344CB8AC3E}">
        <p14:creationId xmlns:p14="http://schemas.microsoft.com/office/powerpoint/2010/main" val="3250152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Wait examples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297" y="1074738"/>
            <a:ext cx="4019550" cy="32480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5800" y="2908300"/>
            <a:ext cx="4057650" cy="282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2831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76D14E00-AC36-46B6-804B-3B1E61B7A1F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79500" y="172132"/>
            <a:ext cx="7645400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Process Scheduling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CD9E4484-1299-4947-B075-F0D9269BBD1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534802" y="967017"/>
            <a:ext cx="8190098" cy="4544536"/>
          </a:xfrm>
        </p:spPr>
        <p:txBody>
          <a:bodyPr/>
          <a:lstStyle/>
          <a:p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Process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scheduler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selects among available processes for next execution on CPU </a:t>
            </a:r>
            <a:r>
              <a:rPr lang="en-US" altLang="en-US" dirty="0" smtClean="0"/>
              <a:t>core</a:t>
            </a:r>
          </a:p>
          <a:p>
            <a:pPr lvl="1"/>
            <a:r>
              <a:rPr lang="en-US" altLang="en-US" dirty="0" smtClean="0"/>
              <a:t>Short-term CPU scheduler</a:t>
            </a:r>
          </a:p>
          <a:p>
            <a:pPr lvl="1"/>
            <a:r>
              <a:rPr lang="en-US" altLang="en-US" dirty="0" smtClean="0"/>
              <a:t>Long-term scheduler controls the degree of multi-programming (number of processes in memory) – invoked when processes leave</a:t>
            </a:r>
          </a:p>
          <a:p>
            <a:pPr lvl="1"/>
            <a:r>
              <a:rPr lang="en-US" altLang="en-US" dirty="0" smtClean="0"/>
              <a:t>Medium-time scheduler </a:t>
            </a:r>
          </a:p>
          <a:p>
            <a:endParaRPr lang="en-US" altLang="en-US" dirty="0"/>
          </a:p>
          <a:p>
            <a:r>
              <a:rPr lang="en-US" altLang="en-US" dirty="0"/>
              <a:t>Goal -- Maximize CPU use, quickly switch processes onto CPU core</a:t>
            </a:r>
          </a:p>
          <a:p>
            <a:endParaRPr lang="en-US" altLang="en-US" dirty="0" smtClean="0"/>
          </a:p>
          <a:p>
            <a:r>
              <a:rPr lang="en-US" altLang="en-US" dirty="0" smtClean="0"/>
              <a:t>Processes are I/O bound or CPU bound or a mix</a:t>
            </a:r>
          </a:p>
          <a:p>
            <a:endParaRPr lang="en-US" altLang="en-US" dirty="0" smtClean="0"/>
          </a:p>
          <a:p>
            <a:r>
              <a:rPr lang="en-US" altLang="en-US" dirty="0" smtClean="0"/>
              <a:t>Maintains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scheduling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queues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of processes</a:t>
            </a:r>
          </a:p>
          <a:p>
            <a:pPr lvl="1"/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Ready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queue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– set of all processes residing in main memory, ready and waiting to execute</a:t>
            </a:r>
          </a:p>
          <a:p>
            <a:pPr lvl="1"/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Wait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b="1" kern="1200" dirty="0">
                <a:solidFill>
                  <a:srgbClr val="006699"/>
                </a:solidFill>
                <a:latin typeface="+mj-lt"/>
                <a:cs typeface="+mn-cs"/>
              </a:rPr>
              <a:t>queues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– set of processes waiting for an event (i.e., I/O)</a:t>
            </a:r>
          </a:p>
          <a:p>
            <a:pPr lvl="1"/>
            <a:r>
              <a:rPr lang="en-US" altLang="en-US" dirty="0"/>
              <a:t>Processes migrate among the various queues</a:t>
            </a:r>
          </a:p>
          <a:p>
            <a:pPr marL="0" indent="0">
              <a:buNone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5563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1"/>
          <p:cNvSpPr>
            <a:spLocks noGrp="1" noChangeArrowheads="1"/>
          </p:cNvSpPr>
          <p:nvPr>
            <p:ph type="title"/>
          </p:nvPr>
        </p:nvSpPr>
        <p:spPr>
          <a:xfrm>
            <a:off x="1066800" y="241300"/>
            <a:ext cx="8077200" cy="576263"/>
          </a:xfrm>
        </p:spPr>
        <p:txBody>
          <a:bodyPr/>
          <a:lstStyle/>
          <a:p>
            <a:pPr eaLnBrk="1" hangingPunct="1"/>
            <a:r>
              <a:rPr lang="en-US" altLang="en-US" sz="3600" dirty="0" smtClean="0">
                <a:ea typeface="ＭＳ Ｐゴシック" panose="020B0600070205080204" pitchFamily="34" charset="-128"/>
              </a:rPr>
              <a:t>Scheduling Runnable Processes</a:t>
            </a:r>
          </a:p>
        </p:txBody>
      </p:sp>
      <p:sp>
        <p:nvSpPr>
          <p:cNvPr id="15363" name="Content Placeholder 2"/>
          <p:cNvSpPr>
            <a:spLocks noGrp="1"/>
          </p:cNvSpPr>
          <p:nvPr>
            <p:ph idx="1"/>
          </p:nvPr>
        </p:nvSpPr>
        <p:spPr>
          <a:xfrm>
            <a:off x="900113" y="4965701"/>
            <a:ext cx="7772400" cy="1524000"/>
          </a:xfrm>
          <a:ln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pPr marL="0" indent="0" eaLnBrk="1" hangingPunct="1">
              <a:buFontTx/>
              <a:buNone/>
            </a:pPr>
            <a:r>
              <a:rPr lang="en-US" altLang="en-US" sz="2000" smtClean="0">
                <a:ea typeface="ＭＳ Ｐゴシック" panose="020B0600070205080204" pitchFamily="34" charset="-128"/>
              </a:rPr>
              <a:t>Scheduler triggered to run when timer interrupt occurs or when running process is blocked on I/O</a:t>
            </a:r>
          </a:p>
          <a:p>
            <a:pPr marL="0" indent="0" eaLnBrk="1" hangingPunct="1">
              <a:buFontTx/>
              <a:buNone/>
            </a:pPr>
            <a:r>
              <a:rPr lang="en-US" altLang="en-US" sz="2000" smtClean="0">
                <a:ea typeface="ＭＳ Ｐゴシック" panose="020B0600070205080204" pitchFamily="34" charset="-128"/>
              </a:rPr>
              <a:t>Scheduler picks another process from the ready queue</a:t>
            </a:r>
          </a:p>
          <a:p>
            <a:pPr marL="0" indent="0" eaLnBrk="1" hangingPunct="1">
              <a:buFontTx/>
              <a:buNone/>
            </a:pPr>
            <a:r>
              <a:rPr lang="en-US" altLang="en-US" sz="2000" smtClean="0">
                <a:ea typeface="ＭＳ Ｐゴシック" panose="020B0600070205080204" pitchFamily="34" charset="-128"/>
              </a:rPr>
              <a:t>Performs a context switch</a:t>
            </a:r>
          </a:p>
        </p:txBody>
      </p:sp>
      <p:pic>
        <p:nvPicPr>
          <p:cNvPr id="15364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43600" y="1828800"/>
            <a:ext cx="873125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365" name="Rectangle 5"/>
          <p:cNvSpPr>
            <a:spLocks noChangeArrowheads="1"/>
          </p:cNvSpPr>
          <p:nvPr/>
        </p:nvSpPr>
        <p:spPr bwMode="auto">
          <a:xfrm>
            <a:off x="3708400" y="2120900"/>
            <a:ext cx="1295400" cy="533400"/>
          </a:xfrm>
          <a:prstGeom prst="rect">
            <a:avLst/>
          </a:prstGeom>
          <a:solidFill>
            <a:schemeClr val="accent1"/>
          </a:solidFill>
          <a:ln w="190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Running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Process</a:t>
            </a:r>
          </a:p>
        </p:txBody>
      </p:sp>
      <p:sp>
        <p:nvSpPr>
          <p:cNvPr id="6" name="U-Turn Arrow 5"/>
          <p:cNvSpPr/>
          <p:nvPr/>
        </p:nvSpPr>
        <p:spPr>
          <a:xfrm>
            <a:off x="4267200" y="1244600"/>
            <a:ext cx="2286000" cy="877888"/>
          </a:xfrm>
          <a:prstGeom prst="uturnArrow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495800" y="4191000"/>
            <a:ext cx="609600" cy="381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886200" y="4191000"/>
            <a:ext cx="609600" cy="381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276600" y="4191000"/>
            <a:ext cx="609600" cy="3810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667000" y="4191000"/>
            <a:ext cx="609600" cy="381000"/>
          </a:xfrm>
          <a:prstGeom prst="rect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057400" y="4191000"/>
            <a:ext cx="609600" cy="381000"/>
          </a:xfrm>
          <a:prstGeom prst="rect">
            <a:avLst/>
          </a:prstGeom>
          <a:solidFill>
            <a:srgbClr val="E3E3BB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447800" y="4191000"/>
            <a:ext cx="609600" cy="381000"/>
          </a:xfrm>
          <a:prstGeom prst="rect">
            <a:avLst/>
          </a:prstGeom>
          <a:solidFill>
            <a:schemeClr val="accent3">
              <a:lumMod val="6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/>
          </a:p>
        </p:txBody>
      </p:sp>
      <p:cxnSp>
        <p:nvCxnSpPr>
          <p:cNvPr id="14" name="Straight Arrow Connector 13"/>
          <p:cNvCxnSpPr>
            <a:stCxn id="7" idx="0"/>
            <a:endCxn id="15365" idx="2"/>
          </p:cNvCxnSpPr>
          <p:nvPr/>
        </p:nvCxnSpPr>
        <p:spPr>
          <a:xfrm rot="16200000" flipV="1">
            <a:off x="3810000" y="3200400"/>
            <a:ext cx="1536700" cy="4445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5486400" y="3810000"/>
            <a:ext cx="1905000" cy="990600"/>
          </a:xfrm>
          <a:prstGeom prst="roundRect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CPU</a:t>
            </a:r>
          </a:p>
          <a:p>
            <a:pPr algn="ctr" eaLnBrk="1" hangingPunct="1">
              <a:defRPr/>
            </a:pPr>
            <a:r>
              <a:rPr lang="en-US" dirty="0">
                <a:solidFill>
                  <a:schemeClr val="tx1"/>
                </a:solidFill>
              </a:rPr>
              <a:t>Scheduler</a:t>
            </a:r>
          </a:p>
        </p:txBody>
      </p:sp>
      <p:sp>
        <p:nvSpPr>
          <p:cNvPr id="15375" name="TextBox 15"/>
          <p:cNvSpPr txBox="1">
            <a:spLocks noChangeArrowheads="1"/>
          </p:cNvSpPr>
          <p:nvPr/>
        </p:nvSpPr>
        <p:spPr bwMode="auto">
          <a:xfrm>
            <a:off x="1371600" y="3657600"/>
            <a:ext cx="359727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Queue of RUNNABLE Processes</a:t>
            </a:r>
          </a:p>
        </p:txBody>
      </p:sp>
      <p:pic>
        <p:nvPicPr>
          <p:cNvPr id="15376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1752600"/>
            <a:ext cx="1052513" cy="1263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0" name="Straight Arrow Connector 19"/>
          <p:cNvCxnSpPr/>
          <p:nvPr/>
        </p:nvCxnSpPr>
        <p:spPr>
          <a:xfrm rot="10800000">
            <a:off x="6781800" y="2514600"/>
            <a:ext cx="762000" cy="76200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78" name="TextBox 22"/>
          <p:cNvSpPr txBox="1">
            <a:spLocks noChangeArrowheads="1"/>
          </p:cNvSpPr>
          <p:nvPr/>
        </p:nvSpPr>
        <p:spPr bwMode="auto">
          <a:xfrm rot="233483">
            <a:off x="6650038" y="2641600"/>
            <a:ext cx="150495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interrupt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every 100ms</a:t>
            </a:r>
          </a:p>
        </p:txBody>
      </p:sp>
    </p:spTree>
    <p:extLst>
      <p:ext uri="{BB962C8B-B14F-4D97-AF65-F5344CB8AC3E}">
        <p14:creationId xmlns:p14="http://schemas.microsoft.com/office/powerpoint/2010/main" val="1746856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C79FFB59-5D7F-4075-B911-2B593B51732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974725" y="349250"/>
            <a:ext cx="7591425" cy="457200"/>
          </a:xfrm>
        </p:spPr>
        <p:txBody>
          <a:bodyPr/>
          <a:lstStyle/>
          <a:p>
            <a:pPr eaLnBrk="1" hangingPunct="1"/>
            <a:r>
              <a:rPr lang="en-US" altLang="en-US"/>
              <a:t>Ready and Wait Queues</a:t>
            </a:r>
          </a:p>
        </p:txBody>
      </p:sp>
      <p:pic>
        <p:nvPicPr>
          <p:cNvPr id="29699" name="Picture 1">
            <a:extLst>
              <a:ext uri="{FF2B5EF4-FFF2-40B4-BE49-F238E27FC236}">
                <a16:creationId xmlns:a16="http://schemas.microsoft.com/office/drawing/2014/main" id="{BCBD9C55-CB2E-45AE-A528-0022312EC9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4575" y="1863725"/>
            <a:ext cx="4897438" cy="2913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15307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2">
            <a:extLst>
              <a:ext uri="{FF2B5EF4-FFF2-40B4-BE49-F238E27FC236}">
                <a16:creationId xmlns:a16="http://schemas.microsoft.com/office/drawing/2014/main" id="{38DB7F06-1635-4E8A-B106-08B7519EA75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87413" y="227013"/>
            <a:ext cx="8229600" cy="576262"/>
          </a:xfrm>
        </p:spPr>
        <p:txBody>
          <a:bodyPr/>
          <a:lstStyle/>
          <a:p>
            <a:pPr eaLnBrk="1" hangingPunct="1"/>
            <a:r>
              <a:rPr lang="en-US" altLang="en-US"/>
              <a:t>Representation of Process Scheduling</a:t>
            </a:r>
          </a:p>
        </p:txBody>
      </p:sp>
      <p:pic>
        <p:nvPicPr>
          <p:cNvPr id="31747" name="Picture 2">
            <a:extLst>
              <a:ext uri="{FF2B5EF4-FFF2-40B4-BE49-F238E27FC236}">
                <a16:creationId xmlns:a16="http://schemas.microsoft.com/office/drawing/2014/main" id="{A0A8D57B-B011-4BA3-A330-AE3AFD4CB5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1063" y="1897063"/>
            <a:ext cx="5229225" cy="301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52124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DB872-B060-FCAC-6498-DC39B4493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Context Switch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0D3D88-2289-5AA9-D5EC-CE50094606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3512" y="1115404"/>
            <a:ext cx="4572000" cy="39342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B829C82-B55A-2DCF-21BE-80A9BDA0FD2C}"/>
              </a:ext>
            </a:extLst>
          </p:cNvPr>
          <p:cNvSpPr txBox="1"/>
          <p:nvPr/>
        </p:nvSpPr>
        <p:spPr>
          <a:xfrm>
            <a:off x="594985" y="5363394"/>
            <a:ext cx="7434197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en-US" sz="2000" dirty="0"/>
              <a:t>The system does no useful work while switching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000" dirty="0"/>
              <a:t>The more complex the OS and the PCB </a:t>
            </a:r>
            <a:r>
              <a:rPr lang="en-US" altLang="en-US" sz="2000" dirty="0">
                <a:sym typeface="Wingdings" panose="05000000000000000000" pitchFamily="2" charset="2"/>
              </a:rPr>
              <a:t> the </a:t>
            </a:r>
            <a:r>
              <a:rPr lang="en-US" altLang="en-US" sz="2000" dirty="0"/>
              <a:t>longer the context switch</a:t>
            </a:r>
          </a:p>
        </p:txBody>
      </p:sp>
    </p:spTree>
    <p:extLst>
      <p:ext uri="{BB962C8B-B14F-4D97-AF65-F5344CB8AC3E}">
        <p14:creationId xmlns:p14="http://schemas.microsoft.com/office/powerpoint/2010/main" val="32681677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4294884C-D89B-43C5-8278-E1AFFD1E5DD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842963" y="228600"/>
            <a:ext cx="8229600" cy="576263"/>
          </a:xfrm>
        </p:spPr>
        <p:txBody>
          <a:bodyPr/>
          <a:lstStyle/>
          <a:p>
            <a:pPr eaLnBrk="1" hangingPunct="1"/>
            <a:r>
              <a:rPr lang="en-US" altLang="en-US"/>
              <a:t>CPU Switch From Process to Process</a:t>
            </a:r>
          </a:p>
        </p:txBody>
      </p:sp>
      <p:sp>
        <p:nvSpPr>
          <p:cNvPr id="33795" name="TextBox 1">
            <a:extLst>
              <a:ext uri="{FF2B5EF4-FFF2-40B4-BE49-F238E27FC236}">
                <a16:creationId xmlns:a16="http://schemas.microsoft.com/office/drawing/2014/main" id="{2AC6A249-89C1-4E3A-A92E-5E91F7A237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78542" y="979488"/>
            <a:ext cx="6853953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35000"/>
              </a:spcBef>
              <a:buClr>
                <a:srgbClr val="993300"/>
              </a:buClr>
              <a:buSzPct val="110000"/>
              <a:buFont typeface="Wingdings" panose="05000000000000000000" pitchFamily="2" charset="2"/>
              <a:buChar char="§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rgbClr val="CC6600"/>
              </a:buClr>
              <a:buSzPct val="110000"/>
              <a:buFont typeface="Arial" panose="020B0604020202020204" pitchFamily="34" charset="0"/>
              <a:buChar char="•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009900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SzPct val="7500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rgbClr val="FF0066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dirty="0">
                <a:latin typeface="Verdana" panose="020B0604030504040204" pitchFamily="34" charset="0"/>
              </a:rPr>
              <a:t>A </a:t>
            </a:r>
            <a:r>
              <a:rPr kumimoji="0" lang="en-US" altLang="en-US" b="1" dirty="0">
                <a:latin typeface="Verdana" panose="020B0604030504040204" pitchFamily="34" charset="0"/>
              </a:rPr>
              <a:t>context switch </a:t>
            </a:r>
            <a:r>
              <a:rPr kumimoji="0" lang="en-US" altLang="en-US" dirty="0">
                <a:latin typeface="Verdana" panose="020B0604030504040204" pitchFamily="34" charset="0"/>
              </a:rPr>
              <a:t>occurs when the CPU  switches from one process to another.</a:t>
            </a:r>
          </a:p>
        </p:txBody>
      </p:sp>
      <p:pic>
        <p:nvPicPr>
          <p:cNvPr id="33796" name="Picture 1">
            <a:extLst>
              <a:ext uri="{FF2B5EF4-FFF2-40B4-BE49-F238E27FC236}">
                <a16:creationId xmlns:a16="http://schemas.microsoft.com/office/drawing/2014/main" id="{81BF3499-8F25-4834-B5FB-DDAE904111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7083" y="1780486"/>
            <a:ext cx="5185155" cy="42377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DD03B28E-4C0C-9FD1-C437-B45C406D0ABA}"/>
              </a:ext>
            </a:extLst>
          </p:cNvPr>
          <p:cNvSpPr/>
          <p:nvPr/>
        </p:nvSpPr>
        <p:spPr bwMode="auto">
          <a:xfrm>
            <a:off x="415443" y="4140485"/>
            <a:ext cx="2141640" cy="64611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I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charset="0"/>
              </a:rPr>
              <a:t>Question: Where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IN" dirty="0">
                <a:latin typeface="Verdana" charset="0"/>
              </a:rPr>
              <a:t>Is PCB stored?</a:t>
            </a:r>
            <a:r>
              <a:rPr kumimoji="0" lang="en-I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erdana" charset="0"/>
              </a:rPr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Number Placeholder 5"/>
          <p:cNvSpPr>
            <a:spLocks noGrp="1"/>
          </p:cNvSpPr>
          <p:nvPr>
            <p:ph type="sldNum" sz="quarter" idx="429496729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235FB74-0A75-488F-A4BD-A72E4207527A}" type="slidenum">
              <a:rPr lang="en-US" altLang="en-US" sz="1400">
                <a:solidFill>
                  <a:schemeClr val="bg2"/>
                </a:solidFill>
              </a:rPr>
              <a:pPr>
                <a:spcBef>
                  <a:spcPct val="0"/>
                </a:spcBef>
                <a:buFontTx/>
                <a:buNone/>
              </a:pPr>
              <a:t>26</a:t>
            </a:fld>
            <a:endParaRPr lang="en-US" altLang="en-US" sz="1400">
              <a:solidFill>
                <a:schemeClr val="bg2"/>
              </a:solidFill>
            </a:endParaRPr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The first process</a:t>
            </a:r>
          </a:p>
        </p:txBody>
      </p:sp>
      <p:sp>
        <p:nvSpPr>
          <p:cNvPr id="3379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ＭＳ Ｐゴシック" panose="020B0600070205080204" pitchFamily="34" charset="-128"/>
              </a:rPr>
              <a:t>Linux : </a:t>
            </a:r>
            <a:r>
              <a:rPr lang="en-US" altLang="en-US" b="1" dirty="0">
                <a:solidFill>
                  <a:srgbClr val="0000CC"/>
                </a:solidFill>
                <a:ea typeface="ＭＳ Ｐゴシック" panose="020B0600070205080204" pitchFamily="34" charset="-128"/>
              </a:rPr>
              <a:t>/</a:t>
            </a:r>
            <a:r>
              <a:rPr lang="en-US" altLang="en-US" b="1" dirty="0" err="1">
                <a:solidFill>
                  <a:srgbClr val="0000CC"/>
                </a:solidFill>
                <a:ea typeface="ＭＳ Ｐゴシック" panose="020B0600070205080204" pitchFamily="34" charset="-128"/>
              </a:rPr>
              <a:t>sbin</a:t>
            </a:r>
            <a:r>
              <a:rPr lang="en-US" altLang="en-US" b="1" dirty="0">
                <a:solidFill>
                  <a:srgbClr val="0000CC"/>
                </a:solidFill>
                <a:ea typeface="ＭＳ Ｐゴシック" panose="020B0600070205080204" pitchFamily="34" charset="-128"/>
              </a:rPr>
              <a:t>/</a:t>
            </a:r>
            <a:r>
              <a:rPr lang="en-US" altLang="en-US" b="1" dirty="0" err="1">
                <a:solidFill>
                  <a:srgbClr val="0000CC"/>
                </a:solidFill>
                <a:ea typeface="ＭＳ Ｐゴシック" panose="020B0600070205080204" pitchFamily="34" charset="-128"/>
              </a:rPr>
              <a:t>init</a:t>
            </a:r>
            <a:r>
              <a:rPr lang="en-US" altLang="en-US" b="1" dirty="0">
                <a:solidFill>
                  <a:srgbClr val="0000CC"/>
                </a:solidFill>
                <a:ea typeface="ＭＳ Ｐゴシック" panose="020B0600070205080204" pitchFamily="34" charset="-128"/>
              </a:rPr>
              <a:t> </a:t>
            </a:r>
          </a:p>
          <a:p>
            <a:pPr lvl="1" eaLnBrk="1" hangingPunct="1"/>
            <a:r>
              <a:rPr lang="en-US" altLang="en-US" dirty="0">
                <a:ea typeface="Arial" panose="020B0604020202020204" pitchFamily="34" charset="0"/>
              </a:rPr>
              <a:t>Unlike the others, this is created by the kernel during boot</a:t>
            </a:r>
          </a:p>
          <a:p>
            <a:pPr lvl="1" eaLnBrk="1" hangingPunct="1"/>
            <a:r>
              <a:rPr lang="en-US" altLang="en-US" dirty="0" err="1">
                <a:ea typeface="Arial" panose="020B0604020202020204" pitchFamily="34" charset="0"/>
              </a:rPr>
              <a:t>init</a:t>
            </a:r>
            <a:r>
              <a:rPr lang="en-US" altLang="en-US" dirty="0">
                <a:ea typeface="Arial" panose="020B0604020202020204" pitchFamily="34" charset="0"/>
              </a:rPr>
              <a:t> has </a:t>
            </a:r>
            <a:r>
              <a:rPr lang="en-US" altLang="en-US" dirty="0" err="1">
                <a:ea typeface="Arial" panose="020B0604020202020204" pitchFamily="34" charset="0"/>
              </a:rPr>
              <a:t>pid</a:t>
            </a:r>
            <a:r>
              <a:rPr lang="en-US" altLang="en-US" dirty="0">
                <a:ea typeface="Arial" panose="020B0604020202020204" pitchFamily="34" charset="0"/>
              </a:rPr>
              <a:t> = 1</a:t>
            </a:r>
          </a:p>
          <a:p>
            <a:pPr lvl="1" eaLnBrk="1" hangingPunct="1"/>
            <a:r>
              <a:rPr lang="en-US" altLang="en-US" dirty="0" err="1">
                <a:ea typeface="Arial" panose="020B0604020202020204" pitchFamily="34" charset="0"/>
              </a:rPr>
              <a:t>i</a:t>
            </a:r>
            <a:r>
              <a:rPr lang="en-US" altLang="en-US" dirty="0" err="1" smtClean="0">
                <a:ea typeface="Arial" panose="020B0604020202020204" pitchFamily="34" charset="0"/>
              </a:rPr>
              <a:t>nit</a:t>
            </a:r>
            <a:r>
              <a:rPr lang="en-US" altLang="en-US" dirty="0" smtClean="0">
                <a:ea typeface="Arial" panose="020B0604020202020204" pitchFamily="34" charset="0"/>
              </a:rPr>
              <a:t> </a:t>
            </a:r>
            <a:r>
              <a:rPr lang="en-US" altLang="en-US" dirty="0">
                <a:ea typeface="Arial" panose="020B0604020202020204" pitchFamily="34" charset="0"/>
              </a:rPr>
              <a:t>executes as long as system operates</a:t>
            </a:r>
          </a:p>
          <a:p>
            <a:pPr lvl="1" eaLnBrk="1" hangingPunct="1"/>
            <a:r>
              <a:rPr lang="en-US" altLang="en-US" dirty="0" err="1">
                <a:ea typeface="Arial" panose="020B0604020202020204" pitchFamily="34" charset="0"/>
              </a:rPr>
              <a:t>ps</a:t>
            </a:r>
            <a:r>
              <a:rPr lang="en-US" altLang="en-US" dirty="0">
                <a:ea typeface="Arial" panose="020B0604020202020204" pitchFamily="34" charset="0"/>
              </a:rPr>
              <a:t> 1</a:t>
            </a:r>
          </a:p>
          <a:p>
            <a:pPr marL="457200" lvl="1" indent="0" eaLnBrk="1" hangingPunct="1">
              <a:buNone/>
            </a:pPr>
            <a:endParaRPr lang="en-US" altLang="en-US" dirty="0">
              <a:ea typeface="Arial" panose="020B0604020202020204" pitchFamily="34" charset="0"/>
            </a:endParaRPr>
          </a:p>
          <a:p>
            <a:pPr marL="457200" lvl="1" indent="0" eaLnBrk="1" hangingPunct="1">
              <a:buNone/>
            </a:pPr>
            <a:endParaRPr lang="en-US" altLang="en-US" dirty="0">
              <a:ea typeface="Arial" panose="020B0604020202020204" pitchFamily="34" charset="0"/>
            </a:endParaRPr>
          </a:p>
          <a:p>
            <a:pPr marL="457200" lvl="1" indent="0" eaLnBrk="1" hangingPunct="1">
              <a:buNone/>
            </a:pPr>
            <a:endParaRPr lang="en-US" altLang="en-US" dirty="0">
              <a:ea typeface="Arial" panose="020B0604020202020204" pitchFamily="34" charset="0"/>
            </a:endParaRPr>
          </a:p>
          <a:p>
            <a:pPr lvl="1" eaLnBrk="1" hangingPunct="1"/>
            <a:endParaRPr lang="en-US" altLang="en-US" b="1" dirty="0">
              <a:ea typeface="Arial" panose="020B0604020202020204" pitchFamily="34" charset="0"/>
            </a:endParaRPr>
          </a:p>
          <a:p>
            <a:pPr lvl="1" eaLnBrk="1" hangingPunct="1"/>
            <a:r>
              <a:rPr lang="en-US" altLang="en-US" b="1" dirty="0">
                <a:ea typeface="Arial" panose="020B0604020202020204" pitchFamily="34" charset="0"/>
              </a:rPr>
              <a:t>Super parent.</a:t>
            </a:r>
          </a:p>
          <a:p>
            <a:pPr lvl="2" eaLnBrk="1" hangingPunct="1"/>
            <a:r>
              <a:rPr lang="en-US" altLang="en-US" dirty="0">
                <a:ea typeface="Arial" panose="020B0604020202020204" pitchFamily="34" charset="0"/>
              </a:rPr>
              <a:t>Responsible for forking all other processes</a:t>
            </a:r>
          </a:p>
          <a:p>
            <a:pPr lvl="2" eaLnBrk="1" hangingPunct="1"/>
            <a:r>
              <a:rPr lang="en-US" altLang="en-US" dirty="0">
                <a:ea typeface="Arial" panose="020B0604020202020204" pitchFamily="34" charset="0"/>
              </a:rPr>
              <a:t>Makes the system ready for subsequent user processes </a:t>
            </a:r>
          </a:p>
          <a:p>
            <a:pPr lvl="2" eaLnBrk="1" hangingPunct="1"/>
            <a:r>
              <a:rPr lang="en-US" altLang="en-US" dirty="0">
                <a:ea typeface="Arial" panose="020B0604020202020204" pitchFamily="34" charset="0"/>
              </a:rPr>
              <a:t>Typically starts several scripts present in </a:t>
            </a:r>
            <a:r>
              <a:rPr lang="en-US" altLang="en-US" dirty="0">
                <a:solidFill>
                  <a:srgbClr val="0000CC"/>
                </a:solidFill>
                <a:ea typeface="Arial" panose="020B0604020202020204" pitchFamily="34" charset="0"/>
              </a:rPr>
              <a:t>/</a:t>
            </a:r>
            <a:r>
              <a:rPr lang="en-US" altLang="en-US" dirty="0" err="1">
                <a:solidFill>
                  <a:srgbClr val="0000CC"/>
                </a:solidFill>
                <a:ea typeface="Arial" panose="020B0604020202020204" pitchFamily="34" charset="0"/>
              </a:rPr>
              <a:t>etc</a:t>
            </a:r>
            <a:r>
              <a:rPr lang="en-US" altLang="en-US" dirty="0">
                <a:solidFill>
                  <a:srgbClr val="0000CC"/>
                </a:solidFill>
                <a:ea typeface="Arial" panose="020B0604020202020204" pitchFamily="34" charset="0"/>
              </a:rPr>
              <a:t>/</a:t>
            </a:r>
            <a:r>
              <a:rPr lang="en-US" altLang="en-US" dirty="0" err="1">
                <a:solidFill>
                  <a:srgbClr val="0000CC"/>
                </a:solidFill>
                <a:ea typeface="Arial" panose="020B0604020202020204" pitchFamily="34" charset="0"/>
              </a:rPr>
              <a:t>init.d</a:t>
            </a:r>
            <a:r>
              <a:rPr lang="en-US" altLang="en-US" dirty="0">
                <a:ea typeface="Arial" panose="020B0604020202020204" pitchFamily="34" charset="0"/>
              </a:rPr>
              <a:t> in Linux</a:t>
            </a:r>
          </a:p>
          <a:p>
            <a:pPr lvl="2" eaLnBrk="1" hangingPunct="1"/>
            <a:r>
              <a:rPr lang="en-US" altLang="en-US" dirty="0">
                <a:ea typeface="Arial" panose="020B0604020202020204" pitchFamily="34" charset="0"/>
              </a:rPr>
              <a:t>mounts the file system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79ABFD-589F-1789-AA2B-5712011763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8403" y="3250358"/>
            <a:ext cx="6563641" cy="10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5943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039237D4-E7AC-45FA-BF2A-B2DEBB1756B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96988" y="222250"/>
            <a:ext cx="7259637" cy="576263"/>
          </a:xfrm>
        </p:spPr>
        <p:txBody>
          <a:bodyPr/>
          <a:lstStyle/>
          <a:p>
            <a:pPr eaLnBrk="1" hangingPunct="1"/>
            <a:r>
              <a:rPr lang="en-US" altLang="en-US"/>
              <a:t>A Tree of Processes in Linux</a:t>
            </a:r>
          </a:p>
        </p:txBody>
      </p:sp>
      <p:pic>
        <p:nvPicPr>
          <p:cNvPr id="44035" name="Picture 1">
            <a:extLst>
              <a:ext uri="{FF2B5EF4-FFF2-40B4-BE49-F238E27FC236}">
                <a16:creationId xmlns:a16="http://schemas.microsoft.com/office/drawing/2014/main" id="{EA22965C-6F67-436A-9A7E-32781923A7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500" y="1701800"/>
            <a:ext cx="7985125" cy="3430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Arrow Connector 2"/>
          <p:cNvCxnSpPr/>
          <p:nvPr/>
        </p:nvCxnSpPr>
        <p:spPr bwMode="auto">
          <a:xfrm>
            <a:off x="5355075" y="1866900"/>
            <a:ext cx="1498600" cy="1270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4" name="TextBox 3"/>
          <p:cNvSpPr txBox="1"/>
          <p:nvPr/>
        </p:nvSpPr>
        <p:spPr>
          <a:xfrm>
            <a:off x="6879923" y="168223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init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1130300" y="6035675"/>
            <a:ext cx="18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Linux: </a:t>
            </a:r>
            <a:r>
              <a:rPr lang="en-US" dirty="0" err="1"/>
              <a:t>pstree</a:t>
            </a:r>
            <a:r>
              <a:rPr lang="en-US" dirty="0"/>
              <a:t>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0676536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>
            <a:extLst>
              <a:ext uri="{FF2B5EF4-FFF2-40B4-BE49-F238E27FC236}">
                <a16:creationId xmlns:a16="http://schemas.microsoft.com/office/drawing/2014/main" id="{D6E94F8E-122F-4FED-9B3D-FD01E284589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202347" y="143364"/>
            <a:ext cx="7997825" cy="576263"/>
          </a:xfrm>
        </p:spPr>
        <p:txBody>
          <a:bodyPr/>
          <a:lstStyle/>
          <a:p>
            <a:r>
              <a:rPr lang="en-US" altLang="en-US" sz="2800" dirty="0" err="1"/>
              <a:t>Multiprocess</a:t>
            </a:r>
            <a:r>
              <a:rPr lang="en-US" altLang="en-US" sz="2800" dirty="0"/>
              <a:t> Architecture – Chrome Browser</a:t>
            </a:r>
          </a:p>
        </p:txBody>
      </p:sp>
      <p:sp>
        <p:nvSpPr>
          <p:cNvPr id="57347" name="Content Placeholder 2">
            <a:extLst>
              <a:ext uri="{FF2B5EF4-FFF2-40B4-BE49-F238E27FC236}">
                <a16:creationId xmlns:a16="http://schemas.microsoft.com/office/drawing/2014/main" id="{360D7C25-6ED1-40E0-9C1E-876BC3EC89D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15975" y="1073426"/>
            <a:ext cx="7805738" cy="4478752"/>
          </a:xfrm>
        </p:spPr>
        <p:txBody>
          <a:bodyPr/>
          <a:lstStyle/>
          <a:p>
            <a:r>
              <a:rPr lang="en-US" altLang="en-US" dirty="0"/>
              <a:t>Many web browsers ran as single process (some still do)</a:t>
            </a:r>
          </a:p>
          <a:p>
            <a:pPr lvl="1"/>
            <a:r>
              <a:rPr lang="en-US" altLang="en-US" dirty="0"/>
              <a:t>If one web site causes trouble, entire browser can hang or crash</a:t>
            </a:r>
          </a:p>
          <a:p>
            <a:r>
              <a:rPr lang="en-US" altLang="en-US" dirty="0"/>
              <a:t>Google Chrome Browser is </a:t>
            </a:r>
            <a:r>
              <a:rPr lang="en-US" altLang="en-US" dirty="0" err="1"/>
              <a:t>multiprocess</a:t>
            </a:r>
            <a:r>
              <a:rPr lang="en-US" altLang="en-US" dirty="0"/>
              <a:t> with 3 different types of processes: 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Browser</a:t>
            </a:r>
            <a:r>
              <a:rPr lang="en-US" altLang="en-US" dirty="0"/>
              <a:t> process manages user interface, disk and network I/O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Renderer</a:t>
            </a:r>
            <a:r>
              <a:rPr lang="en-US" altLang="en-US" dirty="0"/>
              <a:t> process renders web pages, deals with HTML, </a:t>
            </a:r>
            <a:r>
              <a:rPr lang="en-US" altLang="en-US" dirty="0" err="1"/>
              <a:t>Javascript</a:t>
            </a:r>
            <a:r>
              <a:rPr lang="en-US" altLang="en-US" dirty="0"/>
              <a:t>. A new renderer created for each website opened</a:t>
            </a:r>
          </a:p>
          <a:p>
            <a:pPr lvl="2"/>
            <a:r>
              <a:rPr lang="en-US" altLang="en-US" dirty="0"/>
              <a:t>Runs in </a:t>
            </a:r>
            <a:r>
              <a:rPr lang="en-US" altLang="en-US" b="1" dirty="0">
                <a:solidFill>
                  <a:srgbClr val="006699"/>
                </a:solidFill>
                <a:latin typeface="+mj-lt"/>
              </a:rPr>
              <a:t>sandbox</a:t>
            </a:r>
            <a:r>
              <a:rPr lang="en-US" altLang="en-US" dirty="0"/>
              <a:t> restricting disk and network I/O, minimizing effect of security exploits</a:t>
            </a:r>
          </a:p>
          <a:p>
            <a:pPr lvl="1"/>
            <a:r>
              <a:rPr lang="en-US" altLang="en-US" b="1" dirty="0">
                <a:solidFill>
                  <a:srgbClr val="006699"/>
                </a:solidFill>
                <a:latin typeface="+mj-lt"/>
              </a:rPr>
              <a:t>Plug-in</a:t>
            </a:r>
            <a:r>
              <a:rPr lang="en-US" altLang="en-US" b="1" dirty="0">
                <a:solidFill>
                  <a:srgbClr val="3366FF"/>
                </a:solidFill>
              </a:rPr>
              <a:t> </a:t>
            </a:r>
            <a:r>
              <a:rPr lang="en-US" altLang="en-US" dirty="0"/>
              <a:t>process for each type of plug-in</a:t>
            </a:r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57348" name="Picture 1">
            <a:extLst>
              <a:ext uri="{FF2B5EF4-FFF2-40B4-BE49-F238E27FC236}">
                <a16:creationId xmlns:a16="http://schemas.microsoft.com/office/drawing/2014/main" id="{FC10B725-AB13-417A-BEE0-FCE2190A3E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7949" y="4591123"/>
            <a:ext cx="6278563" cy="1266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596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on wait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if the parent creates 2 processes and calls 1 wait?</a:t>
            </a:r>
          </a:p>
          <a:p>
            <a:endParaRPr lang="en-US" dirty="0"/>
          </a:p>
          <a:p>
            <a:r>
              <a:rPr lang="en-US" dirty="0" smtClean="0"/>
              <a:t>How does the parent waits for a specific </a:t>
            </a:r>
            <a:r>
              <a:rPr lang="en-US" dirty="0" err="1" smtClean="0"/>
              <a:t>pid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See </a:t>
            </a:r>
            <a:r>
              <a:rPr lang="en-US" dirty="0" err="1" smtClean="0"/>
              <a:t>waitpid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How </a:t>
            </a:r>
            <a:r>
              <a:rPr lang="en-US" dirty="0" smtClean="0"/>
              <a:t>do you interpret the status of the status returned by your child</a:t>
            </a:r>
            <a:r>
              <a:rPr lang="en-US" dirty="0" smtClean="0"/>
              <a:t>?</a:t>
            </a:r>
          </a:p>
          <a:p>
            <a:pPr lvl="1"/>
            <a:r>
              <a:rPr lang="en-US" b="1" dirty="0"/>
              <a:t>WIF</a:t>
            </a:r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Why do we call &amp;status?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97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Child status </a:t>
            </a:r>
            <a:r>
              <a:rPr lang="en-US" dirty="0" smtClean="0"/>
              <a:t>information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Status </a:t>
            </a:r>
            <a:r>
              <a:rPr lang="en-US" dirty="0"/>
              <a:t>information about the child reported by wait is more than just the exit status of the child, it also includes </a:t>
            </a:r>
          </a:p>
          <a:p>
            <a:pPr lvl="1"/>
            <a:r>
              <a:rPr lang="en-US" dirty="0"/>
              <a:t>normal/abnormal termination</a:t>
            </a:r>
          </a:p>
          <a:p>
            <a:pPr lvl="1"/>
            <a:r>
              <a:rPr lang="en-US" dirty="0"/>
              <a:t>termination cause</a:t>
            </a:r>
          </a:p>
          <a:p>
            <a:pPr lvl="1"/>
            <a:r>
              <a:rPr lang="en-US" dirty="0"/>
              <a:t>exit status</a:t>
            </a:r>
          </a:p>
          <a:p>
            <a:pPr lvl="1"/>
            <a:r>
              <a:rPr lang="en-US" dirty="0"/>
              <a:t>For find information about status, we use </a:t>
            </a:r>
            <a:r>
              <a:rPr lang="en-US" b="1" dirty="0" smtClean="0"/>
              <a:t>WIF</a:t>
            </a:r>
            <a:r>
              <a:rPr lang="en-US" dirty="0"/>
              <a:t>….</a:t>
            </a:r>
            <a:r>
              <a:rPr lang="en-US" dirty="0" smtClean="0"/>
              <a:t>macros</a:t>
            </a:r>
          </a:p>
          <a:p>
            <a:pPr lvl="2"/>
            <a:r>
              <a:rPr lang="en-US" b="1" dirty="0" smtClean="0"/>
              <a:t>WIFEXITED(status</a:t>
            </a:r>
            <a:r>
              <a:rPr lang="en-US" b="1" dirty="0"/>
              <a:t>)</a:t>
            </a:r>
            <a:r>
              <a:rPr lang="en-US" dirty="0"/>
              <a:t>: child exited normally </a:t>
            </a:r>
            <a:endParaRPr lang="en-US" dirty="0" smtClean="0"/>
          </a:p>
          <a:p>
            <a:pPr lvl="2"/>
            <a:r>
              <a:rPr lang="en-US" b="1" dirty="0" smtClean="0"/>
              <a:t>WEXITSTATUS(status</a:t>
            </a:r>
            <a:r>
              <a:rPr lang="en-US" b="1" dirty="0"/>
              <a:t>)</a:t>
            </a:r>
            <a:r>
              <a:rPr lang="en-US" dirty="0"/>
              <a:t>: return code when child </a:t>
            </a:r>
            <a:r>
              <a:rPr lang="en-US" dirty="0" smtClean="0"/>
              <a:t>exits</a:t>
            </a:r>
          </a:p>
          <a:p>
            <a:pPr lvl="2"/>
            <a:r>
              <a:rPr lang="en-US" b="1" dirty="0" smtClean="0"/>
              <a:t>WIFSIGNALED(status</a:t>
            </a:r>
            <a:r>
              <a:rPr lang="en-US" b="1" dirty="0"/>
              <a:t>)</a:t>
            </a:r>
            <a:r>
              <a:rPr lang="en-US" dirty="0"/>
              <a:t>: child exited because a signal was not caught </a:t>
            </a:r>
            <a:endParaRPr lang="en-US" dirty="0" smtClean="0"/>
          </a:p>
          <a:p>
            <a:pPr lvl="2"/>
            <a:r>
              <a:rPr lang="en-US" b="1" dirty="0" smtClean="0"/>
              <a:t>WTERMSIG(status</a:t>
            </a:r>
            <a:r>
              <a:rPr lang="en-US" b="1" dirty="0"/>
              <a:t>)</a:t>
            </a:r>
            <a:r>
              <a:rPr lang="en-US" dirty="0"/>
              <a:t>: gives the number of the terminating </a:t>
            </a:r>
            <a:r>
              <a:rPr lang="en-US" dirty="0" smtClean="0"/>
              <a:t>signal</a:t>
            </a:r>
          </a:p>
          <a:p>
            <a:pPr lvl="2"/>
            <a:r>
              <a:rPr lang="en-US" b="1" dirty="0" smtClean="0"/>
              <a:t>WIFSTOPPED(status</a:t>
            </a:r>
            <a:r>
              <a:rPr lang="en-US" b="1" dirty="0"/>
              <a:t>)</a:t>
            </a:r>
            <a:r>
              <a:rPr lang="en-US" dirty="0"/>
              <a:t>: child is stopped </a:t>
            </a:r>
            <a:endParaRPr lang="en-US" dirty="0" smtClean="0"/>
          </a:p>
          <a:p>
            <a:pPr lvl="2"/>
            <a:r>
              <a:rPr lang="en-US" b="1" dirty="0" smtClean="0"/>
              <a:t>WSTOPSIG(status</a:t>
            </a:r>
            <a:r>
              <a:rPr lang="en-US" b="1" dirty="0"/>
              <a:t>)</a:t>
            </a:r>
            <a:r>
              <a:rPr lang="en-US" dirty="0"/>
              <a:t>: gives the number of the stop signal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96813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Wait with status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978511"/>
            <a:ext cx="4323141" cy="4530725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5996353" y="4047525"/>
            <a:ext cx="1204547" cy="802764"/>
          </a:xfrm>
          <a:prstGeom prst="rect">
            <a:avLst/>
          </a:prstGeom>
          <a:solidFill>
            <a:srgbClr val="E0E0E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 smtClean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Exit status: 1 </a:t>
            </a:r>
            <a:endParaRPr kumimoji="0" lang="en-US" altLang="en-US" sz="6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96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</a:t>
            </a:r>
            <a:r>
              <a:rPr lang="en-IN" dirty="0" smtClean="0">
                <a:hlinkClick r:id="rId2"/>
              </a:rPr>
              <a:t>www.ibm.com/docs/en/zvm/7.3.0?topic=descriptions-waitpid-wait-specific-child-process-end</a:t>
            </a:r>
            <a:endParaRPr lang="en-IN" dirty="0" smtClean="0"/>
          </a:p>
          <a:p>
            <a:endParaRPr lang="en-US" dirty="0"/>
          </a:p>
          <a:p>
            <a:r>
              <a:rPr lang="en-IN" dirty="0">
                <a:hlinkClick r:id="rId3"/>
              </a:rPr>
              <a:t>https://</a:t>
            </a:r>
            <a:r>
              <a:rPr lang="en-IN" dirty="0" smtClean="0">
                <a:hlinkClick r:id="rId3"/>
              </a:rPr>
              <a:t>www.gnu.org/software/libc/manual/html_node/Process-Completion-Status.html</a:t>
            </a:r>
            <a:endParaRPr lang="en-IN" dirty="0" smtClean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11281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5A5DE8-518B-2357-1FB9-EE8C55D11B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E3F40842-0EEB-DCB2-933C-B983239E366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1069975" y="217488"/>
            <a:ext cx="7616825" cy="576262"/>
          </a:xfrm>
        </p:spPr>
        <p:txBody>
          <a:bodyPr/>
          <a:lstStyle/>
          <a:p>
            <a:pPr eaLnBrk="1" hangingPunct="1"/>
            <a:r>
              <a:rPr lang="en-US" altLang="en-US" dirty="0"/>
              <a:t>Parent and Child different tasks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278EC76F-4D6E-7340-3D9C-4CFC5516F00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459332" y="902030"/>
            <a:ext cx="8225336" cy="5627688"/>
          </a:xfrm>
        </p:spPr>
        <p:txBody>
          <a:bodyPr/>
          <a:lstStyle/>
          <a:p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exec()</a:t>
            </a:r>
            <a:r>
              <a:rPr lang="en-US" altLang="en-US" sz="2000" dirty="0"/>
              <a:t> </a:t>
            </a:r>
            <a:r>
              <a:rPr lang="en-US" altLang="en-US" dirty="0"/>
              <a:t>system call used after a </a:t>
            </a:r>
            <a:r>
              <a:rPr lang="en-US" altLang="en-US" sz="2000" b="1" dirty="0">
                <a:solidFill>
                  <a:srgbClr val="000000"/>
                </a:solidFill>
                <a:latin typeface="Courier New" panose="02070309020205020404" pitchFamily="49" charset="0"/>
              </a:rPr>
              <a:t>fork()</a:t>
            </a:r>
            <a:r>
              <a:rPr lang="en-US" altLang="en-US" sz="2000" dirty="0"/>
              <a:t> </a:t>
            </a:r>
            <a:r>
              <a:rPr lang="en-US" altLang="en-US" dirty="0"/>
              <a:t>to replace the process</a:t>
            </a:r>
            <a:r>
              <a:rPr lang="ja-JP" altLang="en-US" dirty="0"/>
              <a:t>’</a:t>
            </a:r>
            <a:r>
              <a:rPr lang="en-US" altLang="ja-JP" dirty="0"/>
              <a:t> memory space with a new program</a:t>
            </a:r>
          </a:p>
          <a:p>
            <a:pPr lvl="1"/>
            <a:r>
              <a:rPr lang="en-US" altLang="ja-JP" dirty="0"/>
              <a:t>exec() family of functions</a:t>
            </a:r>
          </a:p>
          <a:p>
            <a:pPr lvl="1"/>
            <a:r>
              <a:rPr lang="en-US" altLang="ja-JP" dirty="0"/>
              <a:t>Erase the current process image from child process</a:t>
            </a:r>
          </a:p>
          <a:p>
            <a:pPr lvl="1"/>
            <a:r>
              <a:rPr lang="en-US" altLang="ja-JP" dirty="0"/>
              <a:t>Loads a new process image</a:t>
            </a:r>
          </a:p>
          <a:p>
            <a:pPr lvl="1"/>
            <a:endParaRPr lang="en-US" altLang="ja-JP" dirty="0"/>
          </a:p>
          <a:p>
            <a:r>
              <a:rPr lang="en-US" altLang="ja-JP" dirty="0"/>
              <a:t>Defined in </a:t>
            </a:r>
            <a:r>
              <a:rPr lang="en-US" altLang="ja-JP" dirty="0" err="1"/>
              <a:t>unistd.h</a:t>
            </a:r>
            <a:endParaRPr lang="en-US" altLang="ja-JP" dirty="0"/>
          </a:p>
          <a:p>
            <a:endParaRPr lang="en-US" altLang="ja-JP" sz="1050" dirty="0"/>
          </a:p>
          <a:p>
            <a:r>
              <a:rPr lang="en-US" altLang="ja-JP" dirty="0"/>
              <a:t>int </a:t>
            </a:r>
            <a:r>
              <a:rPr lang="en-US" altLang="ja-JP" dirty="0" err="1"/>
              <a:t>execlp</a:t>
            </a:r>
            <a:r>
              <a:rPr lang="en-US" altLang="ja-JP" dirty="0"/>
              <a:t> (const char *path, const char *arg1, const char *arg2, .., const char *</a:t>
            </a:r>
            <a:r>
              <a:rPr lang="en-US" altLang="ja-JP" dirty="0" err="1"/>
              <a:t>argN</a:t>
            </a:r>
            <a:r>
              <a:rPr lang="en-US" altLang="ja-JP" dirty="0"/>
              <a:t>, NULL);</a:t>
            </a:r>
          </a:p>
          <a:p>
            <a:pPr lvl="1"/>
            <a:r>
              <a:rPr lang="en-US" altLang="ja-JP" dirty="0"/>
              <a:t>path of the binary file to be loaded</a:t>
            </a:r>
          </a:p>
          <a:p>
            <a:pPr lvl="1"/>
            <a:r>
              <a:rPr lang="en-US" altLang="ja-JP" dirty="0"/>
              <a:t>Strings </a:t>
            </a:r>
            <a:r>
              <a:rPr lang="en-US" altLang="ja-JP" dirty="0" err="1"/>
              <a:t>arg</a:t>
            </a:r>
            <a:r>
              <a:rPr lang="en-US" altLang="ja-JP" dirty="0"/>
              <a:t> specify the arguments / commands with which the binary file is to be executed</a:t>
            </a:r>
          </a:p>
          <a:p>
            <a:pPr lvl="1"/>
            <a:r>
              <a:rPr lang="en-US" altLang="ja-JP" dirty="0"/>
              <a:t>NULL specifies the end of the argument </a:t>
            </a:r>
            <a:r>
              <a:rPr lang="en-US" altLang="ja-JP" dirty="0" smtClean="0"/>
              <a:t>list</a:t>
            </a:r>
          </a:p>
          <a:p>
            <a:pPr lvl="1"/>
            <a:endParaRPr lang="en-US" altLang="ja-JP" sz="1100" dirty="0"/>
          </a:p>
          <a:p>
            <a:r>
              <a:rPr lang="en-US" altLang="ja-JP" dirty="0"/>
              <a:t>NOTE: since the process image has been over-written, it does not return on successful execution – returns -1 only if error</a:t>
            </a:r>
          </a:p>
          <a:p>
            <a:pPr lvl="1"/>
            <a:endParaRPr lang="en-US" altLang="ja-JP" dirty="0"/>
          </a:p>
          <a:p>
            <a:pPr lvl="1"/>
            <a:endParaRPr lang="en-US" altLang="ja-JP" dirty="0"/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46084" name="Picture 1">
            <a:extLst>
              <a:ext uri="{FF2B5EF4-FFF2-40B4-BE49-F238E27FC236}">
                <a16:creationId xmlns:a16="http://schemas.microsoft.com/office/drawing/2014/main" id="{CE50BEBE-5E51-AE61-2744-72AEC18C14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4265" y="2636160"/>
            <a:ext cx="5746750" cy="94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82422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F2EEF-E1A2-3D32-3FED-253DEA1B5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Some more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D8B71A-5859-0A30-031D-1F2BC27478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Parent waits</a:t>
            </a:r>
          </a:p>
          <a:p>
            <a:endParaRPr lang="en-IN" dirty="0"/>
          </a:p>
          <a:p>
            <a:r>
              <a:rPr lang="en-IN" dirty="0"/>
              <a:t>Question: Will hello </a:t>
            </a:r>
          </a:p>
          <a:p>
            <a:pPr marL="0" indent="0">
              <a:buNone/>
            </a:pPr>
            <a:r>
              <a:rPr lang="en-IN" dirty="0"/>
              <a:t>      be printed?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BYE will be printed only </a:t>
            </a:r>
          </a:p>
          <a:p>
            <a:pPr marL="0" indent="0">
              <a:buNone/>
            </a:pPr>
            <a:r>
              <a:rPr lang="en-IN" dirty="0"/>
              <a:t>      after ls –l output</a:t>
            </a:r>
          </a:p>
          <a:p>
            <a:pPr marL="0" indent="0">
              <a:buNone/>
            </a:pPr>
            <a:endParaRPr lang="en-IN" dirty="0"/>
          </a:p>
          <a:p>
            <a:r>
              <a:rPr lang="en-IN" dirty="0"/>
              <a:t>Binary file corresponding </a:t>
            </a:r>
            <a:r>
              <a:rPr lang="en-IN" dirty="0" smtClean="0"/>
              <a:t>to </a:t>
            </a:r>
            <a:r>
              <a:rPr lang="en-IN" dirty="0"/>
              <a:t>ls </a:t>
            </a:r>
          </a:p>
          <a:p>
            <a:pPr marL="0" indent="0">
              <a:buNone/>
            </a:pPr>
            <a:r>
              <a:rPr lang="en-IN" dirty="0" smtClean="0"/>
              <a:t>     has replaced the original binary file of the child</a:t>
            </a:r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321B7B8-15FB-56CB-139A-7CE8A392C3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1210" y="1016204"/>
            <a:ext cx="4210281" cy="32681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516" y="5011616"/>
            <a:ext cx="5705475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61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B0688-974E-A214-2965-3DB1E8EE8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Some more 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764145-8D31-1D0E-FAF3-00C9B0D3B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 err="1"/>
              <a:t>gcc</a:t>
            </a:r>
            <a:r>
              <a:rPr lang="en-IN" dirty="0"/>
              <a:t> </a:t>
            </a:r>
            <a:r>
              <a:rPr lang="en-IN" dirty="0" err="1"/>
              <a:t>b.c</a:t>
            </a:r>
            <a:r>
              <a:rPr lang="en-IN" dirty="0"/>
              <a:t> –o </a:t>
            </a:r>
            <a:r>
              <a:rPr lang="en-IN" dirty="0" err="1"/>
              <a:t>b.out</a:t>
            </a:r>
            <a:endParaRPr lang="en-IN" dirty="0"/>
          </a:p>
          <a:p>
            <a:r>
              <a:rPr lang="en-IN" dirty="0" err="1"/>
              <a:t>gcc</a:t>
            </a:r>
            <a:r>
              <a:rPr lang="en-IN" dirty="0"/>
              <a:t> </a:t>
            </a:r>
            <a:r>
              <a:rPr lang="en-IN" dirty="0" err="1"/>
              <a:t>a.c</a:t>
            </a:r>
            <a:r>
              <a:rPr lang="en-IN" dirty="0"/>
              <a:t> –o </a:t>
            </a:r>
            <a:r>
              <a:rPr lang="en-IN" dirty="0" err="1"/>
              <a:t>a.out</a:t>
            </a:r>
            <a:endParaRPr lang="en-IN" dirty="0"/>
          </a:p>
          <a:p>
            <a:r>
              <a:rPr lang="en-IN" dirty="0"/>
              <a:t>./</a:t>
            </a:r>
            <a:r>
              <a:rPr lang="en-IN" dirty="0" err="1"/>
              <a:t>a.out</a:t>
            </a:r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29C4D5-D5E6-503D-3570-A9A4EB58AB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41840"/>
            <a:ext cx="6114450" cy="39957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5418D7-1E1A-3A6E-9654-F62418E8EF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8342" y="5448103"/>
            <a:ext cx="3115110" cy="1409897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047536B-FE55-95FF-7B84-FEBD575293C0}"/>
              </a:ext>
            </a:extLst>
          </p:cNvPr>
          <p:cNvSpPr/>
          <p:nvPr/>
        </p:nvSpPr>
        <p:spPr bwMode="auto">
          <a:xfrm>
            <a:off x="7438490" y="5044611"/>
            <a:ext cx="534256" cy="403492"/>
          </a:xfrm>
          <a:prstGeom prst="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IN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Verdana" charset="0"/>
              </a:rPr>
              <a:t>b.c</a:t>
            </a:r>
            <a:endParaRPr kumimoji="0" lang="en-IN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Verda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89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s-8">
  <a:themeElements>
    <a:clrScheme name="os-8 8">
      <a:dk1>
        <a:srgbClr val="000000"/>
      </a:dk1>
      <a:lt1>
        <a:srgbClr val="FFFFFF"/>
      </a:lt1>
      <a:dk2>
        <a:srgbClr val="999900"/>
      </a:dk2>
      <a:lt2>
        <a:srgbClr val="666600"/>
      </a:lt2>
      <a:accent1>
        <a:srgbClr val="99CC00"/>
      </a:accent1>
      <a:accent2>
        <a:srgbClr val="CCCC66"/>
      </a:accent2>
      <a:accent3>
        <a:srgbClr val="FFFFFF"/>
      </a:accent3>
      <a:accent4>
        <a:srgbClr val="000000"/>
      </a:accent4>
      <a:accent5>
        <a:srgbClr val="CAE2AA"/>
      </a:accent5>
      <a:accent6>
        <a:srgbClr val="B9B95C"/>
      </a:accent6>
      <a:hlink>
        <a:srgbClr val="FFCC00"/>
      </a:hlink>
      <a:folHlink>
        <a:srgbClr val="CC9900"/>
      </a:folHlink>
    </a:clrScheme>
    <a:fontScheme name="os-8">
      <a:majorFont>
        <a:latin typeface="Arial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Verdana" charset="0"/>
          </a:defRPr>
        </a:defPPr>
      </a:lstStyle>
    </a:lnDef>
  </a:objectDefaults>
  <a:extraClrSchemeLst>
    <a:extraClrScheme>
      <a:clrScheme name="os-8 1">
        <a:dk1>
          <a:srgbClr val="006699"/>
        </a:dk1>
        <a:lt1>
          <a:srgbClr val="FFFFFF"/>
        </a:lt1>
        <a:dk2>
          <a:srgbClr val="000000"/>
        </a:dk2>
        <a:lt2>
          <a:srgbClr val="99FF99"/>
        </a:lt2>
        <a:accent1>
          <a:srgbClr val="00CC99"/>
        </a:accent1>
        <a:accent2>
          <a:srgbClr val="009999"/>
        </a:accent2>
        <a:accent3>
          <a:srgbClr val="AAAAAA"/>
        </a:accent3>
        <a:accent4>
          <a:srgbClr val="DADADA"/>
        </a:accent4>
        <a:accent5>
          <a:srgbClr val="AAE2CA"/>
        </a:accent5>
        <a:accent6>
          <a:srgbClr val="008A8A"/>
        </a:accent6>
        <a:hlink>
          <a:srgbClr val="0066FF"/>
        </a:hlink>
        <a:folHlink>
          <a:srgbClr val="989CB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2">
        <a:dk1>
          <a:srgbClr val="808000"/>
        </a:dk1>
        <a:lt1>
          <a:srgbClr val="FFFFFF"/>
        </a:lt1>
        <a:dk2>
          <a:srgbClr val="5C271E"/>
        </a:dk2>
        <a:lt2>
          <a:srgbClr val="FFDD89"/>
        </a:lt2>
        <a:accent1>
          <a:srgbClr val="CC6600"/>
        </a:accent1>
        <a:accent2>
          <a:srgbClr val="CC9900"/>
        </a:accent2>
        <a:accent3>
          <a:srgbClr val="B5ACAB"/>
        </a:accent3>
        <a:accent4>
          <a:srgbClr val="DADADA"/>
        </a:accent4>
        <a:accent5>
          <a:srgbClr val="E2B8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3">
        <a:dk1>
          <a:srgbClr val="763B00"/>
        </a:dk1>
        <a:lt1>
          <a:srgbClr val="FFFFFF"/>
        </a:lt1>
        <a:dk2>
          <a:srgbClr val="330000"/>
        </a:dk2>
        <a:lt2>
          <a:srgbClr val="CC9900"/>
        </a:lt2>
        <a:accent1>
          <a:srgbClr val="FFCC00"/>
        </a:accent1>
        <a:accent2>
          <a:srgbClr val="CC3300"/>
        </a:accent2>
        <a:accent3>
          <a:srgbClr val="AD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666699"/>
        </a:hlink>
        <a:folHlink>
          <a:srgbClr val="9999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4">
        <a:dk1>
          <a:srgbClr val="6D3696"/>
        </a:dk1>
        <a:lt1>
          <a:srgbClr val="FFFFFF"/>
        </a:lt1>
        <a:dk2>
          <a:srgbClr val="51255D"/>
        </a:dk2>
        <a:lt2>
          <a:srgbClr val="FFFFCC"/>
        </a:lt2>
        <a:accent1>
          <a:srgbClr val="666699"/>
        </a:accent1>
        <a:accent2>
          <a:srgbClr val="800080"/>
        </a:accent2>
        <a:accent3>
          <a:srgbClr val="B3ACB6"/>
        </a:accent3>
        <a:accent4>
          <a:srgbClr val="DADADA"/>
        </a:accent4>
        <a:accent5>
          <a:srgbClr val="B8B8CA"/>
        </a:accent5>
        <a:accent6>
          <a:srgbClr val="730073"/>
        </a:accent6>
        <a:hlink>
          <a:srgbClr val="CCCC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5">
        <a:dk1>
          <a:srgbClr val="CC6600"/>
        </a:dk1>
        <a:lt1>
          <a:srgbClr val="FFFFFF"/>
        </a:lt1>
        <a:dk2>
          <a:srgbClr val="4A553B"/>
        </a:dk2>
        <a:lt2>
          <a:srgbClr val="FFBF1F"/>
        </a:lt2>
        <a:accent1>
          <a:srgbClr val="FFCC00"/>
        </a:accent1>
        <a:accent2>
          <a:srgbClr val="CC9900"/>
        </a:accent2>
        <a:accent3>
          <a:srgbClr val="B1B4AF"/>
        </a:accent3>
        <a:accent4>
          <a:srgbClr val="DADADA"/>
        </a:accent4>
        <a:accent5>
          <a:srgbClr val="FFE2AA"/>
        </a:accent5>
        <a:accent6>
          <a:srgbClr val="B98A00"/>
        </a:accent6>
        <a:hlink>
          <a:srgbClr val="669900"/>
        </a:hlink>
        <a:folHlink>
          <a:srgbClr val="A3A274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s-8 6">
        <a:dk1>
          <a:srgbClr val="000000"/>
        </a:dk1>
        <a:lt1>
          <a:srgbClr val="FFFFFF"/>
        </a:lt1>
        <a:dk2>
          <a:srgbClr val="666699"/>
        </a:dk2>
        <a:lt2>
          <a:srgbClr val="FFCC00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666699"/>
        </a:hlink>
        <a:folHlink>
          <a:srgbClr val="9999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7">
        <a:dk1>
          <a:srgbClr val="000000"/>
        </a:dk1>
        <a:lt1>
          <a:srgbClr val="FFFFFF"/>
        </a:lt1>
        <a:dk2>
          <a:srgbClr val="CC3300"/>
        </a:dk2>
        <a:lt2>
          <a:srgbClr val="663300"/>
        </a:lt2>
        <a:accent1>
          <a:srgbClr val="FFCC00"/>
        </a:accent1>
        <a:accent2>
          <a:srgbClr val="CC6600"/>
        </a:accent2>
        <a:accent3>
          <a:srgbClr val="FFFFFF"/>
        </a:accent3>
        <a:accent4>
          <a:srgbClr val="000000"/>
        </a:accent4>
        <a:accent5>
          <a:srgbClr val="FFE2AA"/>
        </a:accent5>
        <a:accent6>
          <a:srgbClr val="B95C00"/>
        </a:accent6>
        <a:hlink>
          <a:srgbClr val="CC9900"/>
        </a:hlink>
        <a:folHlink>
          <a:srgbClr val="996633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s-8 8">
        <a:dk1>
          <a:srgbClr val="000000"/>
        </a:dk1>
        <a:lt1>
          <a:srgbClr val="FFFFFF"/>
        </a:lt1>
        <a:dk2>
          <a:srgbClr val="999900"/>
        </a:dk2>
        <a:lt2>
          <a:srgbClr val="666600"/>
        </a:lt2>
        <a:accent1>
          <a:srgbClr val="99CC00"/>
        </a:accent1>
        <a:accent2>
          <a:srgbClr val="CCCC66"/>
        </a:accent2>
        <a:accent3>
          <a:srgbClr val="FFFFFF"/>
        </a:accent3>
        <a:accent4>
          <a:srgbClr val="000000"/>
        </a:accent4>
        <a:accent5>
          <a:srgbClr val="CAE2AA"/>
        </a:accent5>
        <a:accent6>
          <a:srgbClr val="B9B95C"/>
        </a:accent6>
        <a:hlink>
          <a:srgbClr val="FFCC00"/>
        </a:hlink>
        <a:folHlink>
          <a:srgbClr val="CC99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OS8</Template>
  <TotalTime>18009</TotalTime>
  <Words>1121</Words>
  <Application>Microsoft Office PowerPoint</Application>
  <PresentationFormat>On-screen Show (4:3)</PresentationFormat>
  <Paragraphs>238</Paragraphs>
  <Slides>28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40" baseType="lpstr">
      <vt:lpstr>MS PGothic</vt:lpstr>
      <vt:lpstr>MS PGothic</vt:lpstr>
      <vt:lpstr>Arial</vt:lpstr>
      <vt:lpstr>Consolas</vt:lpstr>
      <vt:lpstr>Courier New</vt:lpstr>
      <vt:lpstr>Helvetica</vt:lpstr>
      <vt:lpstr>Monotype Sorts</vt:lpstr>
      <vt:lpstr>Times New Roman</vt:lpstr>
      <vt:lpstr>Verdana</vt:lpstr>
      <vt:lpstr>Webdings</vt:lpstr>
      <vt:lpstr>Wingdings</vt:lpstr>
      <vt:lpstr>os-8</vt:lpstr>
      <vt:lpstr>Processes</vt:lpstr>
      <vt:lpstr>Wait examples</vt:lpstr>
      <vt:lpstr>Questions on wait</vt:lpstr>
      <vt:lpstr>Child status information</vt:lpstr>
      <vt:lpstr>Wait with status</vt:lpstr>
      <vt:lpstr>PowerPoint Presentation</vt:lpstr>
      <vt:lpstr>Parent and Child different tasks</vt:lpstr>
      <vt:lpstr>Some more examples</vt:lpstr>
      <vt:lpstr>Some more examples</vt:lpstr>
      <vt:lpstr>Process Termination</vt:lpstr>
      <vt:lpstr>Process Termination</vt:lpstr>
      <vt:lpstr>Zombie</vt:lpstr>
      <vt:lpstr>Orphan</vt:lpstr>
      <vt:lpstr>States of a Process</vt:lpstr>
      <vt:lpstr>Process State Transition</vt:lpstr>
      <vt:lpstr>NOTE</vt:lpstr>
      <vt:lpstr>Process identification and Representation</vt:lpstr>
      <vt:lpstr>Process Control Block (PCB)</vt:lpstr>
      <vt:lpstr>Summary of entries in PCB in xv6</vt:lpstr>
      <vt:lpstr>Process Scheduling</vt:lpstr>
      <vt:lpstr>Scheduling Runnable Processes</vt:lpstr>
      <vt:lpstr>Ready and Wait Queues</vt:lpstr>
      <vt:lpstr>Representation of Process Scheduling</vt:lpstr>
      <vt:lpstr>Context Switch</vt:lpstr>
      <vt:lpstr>CPU Switch From Process to Process</vt:lpstr>
      <vt:lpstr>The first process</vt:lpstr>
      <vt:lpstr>A Tree of Processes in Linux</vt:lpstr>
      <vt:lpstr>Multiprocess Architecture – Chrome Browser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2.01</dc:title>
  <dc:creator>Lucent End User</dc:creator>
  <cp:lastModifiedBy>PC</cp:lastModifiedBy>
  <cp:revision>441</cp:revision>
  <cp:lastPrinted>2013-10-02T18:16:40Z</cp:lastPrinted>
  <dcterms:created xsi:type="dcterms:W3CDTF">2011-01-13T23:43:38Z</dcterms:created>
  <dcterms:modified xsi:type="dcterms:W3CDTF">2026-01-16T10:14:08Z</dcterms:modified>
</cp:coreProperties>
</file>